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5" r:id="rId2"/>
    <p:sldId id="257" r:id="rId3"/>
    <p:sldId id="310" r:id="rId4"/>
    <p:sldId id="295" r:id="rId5"/>
    <p:sldId id="320" r:id="rId6"/>
    <p:sldId id="321" r:id="rId7"/>
    <p:sldId id="298" r:id="rId8"/>
    <p:sldId id="281" r:id="rId9"/>
    <p:sldId id="263" r:id="rId10"/>
    <p:sldId id="264" r:id="rId11"/>
    <p:sldId id="265" r:id="rId12"/>
    <p:sldId id="266" r:id="rId13"/>
    <p:sldId id="276" r:id="rId14"/>
    <p:sldId id="318" r:id="rId15"/>
    <p:sldId id="315" r:id="rId16"/>
    <p:sldId id="319" r:id="rId17"/>
    <p:sldId id="328" r:id="rId18"/>
    <p:sldId id="312" r:id="rId19"/>
    <p:sldId id="313" r:id="rId20"/>
    <p:sldId id="322" r:id="rId21"/>
    <p:sldId id="323" r:id="rId22"/>
    <p:sldId id="324" r:id="rId23"/>
    <p:sldId id="305" r:id="rId24"/>
    <p:sldId id="325" r:id="rId25"/>
    <p:sldId id="311" r:id="rId26"/>
    <p:sldId id="326" r:id="rId27"/>
    <p:sldId id="327" r:id="rId28"/>
    <p:sldId id="288" r:id="rId29"/>
    <p:sldId id="289" r:id="rId30"/>
    <p:sldId id="29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68735525706489E-2"/>
          <c:y val="9.566995117230459E-2"/>
          <c:w val="0.9045574082651433"/>
          <c:h val="0.795361148990453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Debt/EBITDA HY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546417808884998E-2"/>
                  <c:y val="-6.16155546346180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BB-</a:t>
                    </a:r>
                  </a:p>
                  <a:p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(1,086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3.822374176912100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B+</a:t>
                    </a:r>
                  </a:p>
                  <a:p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(781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3.57</c:v>
                </c:pt>
                <c:pt idx="1">
                  <c:v>3.53</c:v>
                </c:pt>
                <c:pt idx="2">
                  <c:v>3.58</c:v>
                </c:pt>
                <c:pt idx="3">
                  <c:v>3.84</c:v>
                </c:pt>
                <c:pt idx="4">
                  <c:v>3.92</c:v>
                </c:pt>
                <c:pt idx="5">
                  <c:v>4.1099999999999985</c:v>
                </c:pt>
                <c:pt idx="6">
                  <c:v>3.84</c:v>
                </c:pt>
                <c:pt idx="7">
                  <c:v>3.9</c:v>
                </c:pt>
                <c:pt idx="8">
                  <c:v>4.3099999999999996</c:v>
                </c:pt>
                <c:pt idx="9">
                  <c:v>4.3</c:v>
                </c:pt>
                <c:pt idx="10">
                  <c:v>4.4300000000000015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Debt/EBITDA IG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319140662972672E-2"/>
                  <c:y val="2.61712022839250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BBB</a:t>
                    </a:r>
                  </a:p>
                  <a:p>
                    <a:r>
                      <a:rPr lang="en-US" sz="900" dirty="0" smtClean="0"/>
                      <a:t>(837 obs.)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52051132497327E-2"/>
                  <c:y val="6.073628954275453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BBB-</a:t>
                    </a:r>
                  </a:p>
                  <a:p>
                    <a:r>
                      <a:rPr lang="en-US" sz="900" dirty="0" smtClean="0"/>
                      <a:t>(872</a:t>
                    </a:r>
                    <a:r>
                      <a:rPr lang="en-US" sz="900" baseline="0" dirty="0" smtClean="0"/>
                      <a:t> obs.)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2.44</c:v>
                </c:pt>
                <c:pt idx="1">
                  <c:v>2.4899999999999998</c:v>
                </c:pt>
                <c:pt idx="2">
                  <c:v>2.3299999999999992</c:v>
                </c:pt>
                <c:pt idx="3">
                  <c:v>2.42</c:v>
                </c:pt>
                <c:pt idx="4">
                  <c:v>2.73</c:v>
                </c:pt>
                <c:pt idx="5">
                  <c:v>2.8099999999999992</c:v>
                </c:pt>
                <c:pt idx="6">
                  <c:v>2.46</c:v>
                </c:pt>
                <c:pt idx="7">
                  <c:v>2.56</c:v>
                </c:pt>
                <c:pt idx="8">
                  <c:v>2.68</c:v>
                </c:pt>
                <c:pt idx="9">
                  <c:v>2.63</c:v>
                </c:pt>
                <c:pt idx="10">
                  <c:v>2.65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388632"/>
        <c:axId val="425389024"/>
      </c:lineChart>
      <c:catAx>
        <c:axId val="42538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5389024"/>
        <c:crosses val="autoZero"/>
        <c:auto val="1"/>
        <c:lblAlgn val="ctr"/>
        <c:lblOffset val="100"/>
        <c:noMultiLvlLbl val="0"/>
      </c:catAx>
      <c:valAx>
        <c:axId val="42538902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538863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5915032679738648E-3"/>
          <c:y val="1.6759776536312863E-2"/>
          <c:w val="0.96937908496732028"/>
          <c:h val="4.4721770113931435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68735525706545E-2"/>
          <c:y val="9.566995117230459E-2"/>
          <c:w val="0.9045574082651433"/>
          <c:h val="0.795361148990452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Debt/EBITDA HY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546417808884998E-2"/>
                  <c:y val="-6.746350785099233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BB+</a:t>
                    </a:r>
                  </a:p>
                  <a:p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(1,126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018664333624952E-2"/>
                  <c:y val="-4.772666574572918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BB-</a:t>
                    </a:r>
                  </a:p>
                  <a:p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(796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2.8299999999999992</c:v>
                </c:pt>
                <c:pt idx="1">
                  <c:v>2.7600000000000002</c:v>
                </c:pt>
                <c:pt idx="2">
                  <c:v>2.7600000000000002</c:v>
                </c:pt>
                <c:pt idx="3">
                  <c:v>3.05</c:v>
                </c:pt>
                <c:pt idx="4">
                  <c:v>3.2</c:v>
                </c:pt>
                <c:pt idx="5">
                  <c:v>3.22</c:v>
                </c:pt>
                <c:pt idx="6">
                  <c:v>2.8499999999999992</c:v>
                </c:pt>
                <c:pt idx="7">
                  <c:v>3.01</c:v>
                </c:pt>
                <c:pt idx="8">
                  <c:v>3.54</c:v>
                </c:pt>
                <c:pt idx="9">
                  <c:v>3.52</c:v>
                </c:pt>
                <c:pt idx="10">
                  <c:v>3.61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 Debt/EBITDA IG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800622144454182E-2"/>
                  <c:y val="4.079108532486071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BBB+</a:t>
                    </a:r>
                  </a:p>
                  <a:p>
                    <a:r>
                      <a:rPr lang="en-US" sz="900" dirty="0" smtClean="0"/>
                      <a:t>(860 obs.)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319219965925311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BBB</a:t>
                    </a:r>
                  </a:p>
                  <a:p>
                    <a:r>
                      <a:rPr lang="en-US" sz="900" dirty="0" smtClean="0"/>
                      <a:t>(876 obs.)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1.82</c:v>
                </c:pt>
                <c:pt idx="1">
                  <c:v>1.9200000000000004</c:v>
                </c:pt>
                <c:pt idx="2">
                  <c:v>1.84</c:v>
                </c:pt>
                <c:pt idx="3">
                  <c:v>1.9400000000000004</c:v>
                </c:pt>
                <c:pt idx="4">
                  <c:v>2.19</c:v>
                </c:pt>
                <c:pt idx="5">
                  <c:v>2.0299999999999998</c:v>
                </c:pt>
                <c:pt idx="6">
                  <c:v>1.9100000000000001</c:v>
                </c:pt>
                <c:pt idx="7">
                  <c:v>2.0499999999999998</c:v>
                </c:pt>
                <c:pt idx="8">
                  <c:v>2.27</c:v>
                </c:pt>
                <c:pt idx="9">
                  <c:v>2.21</c:v>
                </c:pt>
                <c:pt idx="10">
                  <c:v>2.21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80512"/>
        <c:axId val="426680904"/>
      </c:lineChart>
      <c:catAx>
        <c:axId val="4266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680904"/>
        <c:crosses val="autoZero"/>
        <c:auto val="1"/>
        <c:lblAlgn val="ctr"/>
        <c:lblOffset val="100"/>
        <c:noMultiLvlLbl val="0"/>
      </c:catAx>
      <c:valAx>
        <c:axId val="42668090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68051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5915032679738648E-3"/>
          <c:y val="1.6759776536312863E-2"/>
          <c:w val="0.96937908496732028"/>
          <c:h val="4.472177011393149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68735525706489E-2"/>
          <c:y val="9.566995117230459E-2"/>
          <c:w val="0.9045574082651433"/>
          <c:h val="0.795361148990453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Debt/Debt + Equity HY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546417808884998E-2"/>
                  <c:y val="-6.826011880093935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(1,280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018664333624954E-2"/>
                  <c:y val="-4.4802689137542095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BB-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(875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0.54</c:v>
                </c:pt>
                <c:pt idx="1">
                  <c:v>0.54</c:v>
                </c:pt>
                <c:pt idx="2">
                  <c:v>0.54</c:v>
                </c:pt>
                <c:pt idx="3">
                  <c:v>0.55000000000000004</c:v>
                </c:pt>
                <c:pt idx="4">
                  <c:v>0.59</c:v>
                </c:pt>
                <c:pt idx="5">
                  <c:v>0.55000000000000004</c:v>
                </c:pt>
                <c:pt idx="6">
                  <c:v>0.53</c:v>
                </c:pt>
                <c:pt idx="7">
                  <c:v>0.55000000000000004</c:v>
                </c:pt>
                <c:pt idx="8">
                  <c:v>0.58000000000000007</c:v>
                </c:pt>
                <c:pt idx="9">
                  <c:v>0.58000000000000007</c:v>
                </c:pt>
                <c:pt idx="10">
                  <c:v>0.59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Debt/Debt + Equity IG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187469621852824"/>
                  <c:y val="5.833425427084774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/>
                      <a:t>BBB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(978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3125303781471778E-2"/>
                  <c:y val="7.24321959755031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/>
                      <a:t>BBB-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(1,001</a:t>
                    </a:r>
                    <a:r>
                      <a:rPr lang="en-US" sz="900" baseline="0" dirty="0" smtClean="0"/>
                      <a:t>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0.44</c:v>
                </c:pt>
                <c:pt idx="1">
                  <c:v>0.4300000000000001</c:v>
                </c:pt>
                <c:pt idx="2">
                  <c:v>0.4200000000000001</c:v>
                </c:pt>
                <c:pt idx="3">
                  <c:v>0.44</c:v>
                </c:pt>
                <c:pt idx="4">
                  <c:v>0.46</c:v>
                </c:pt>
                <c:pt idx="5">
                  <c:v>0.4300000000000001</c:v>
                </c:pt>
                <c:pt idx="6">
                  <c:v>0.4300000000000001</c:v>
                </c:pt>
                <c:pt idx="7">
                  <c:v>0.44</c:v>
                </c:pt>
                <c:pt idx="8">
                  <c:v>0.45</c:v>
                </c:pt>
                <c:pt idx="9">
                  <c:v>0.44</c:v>
                </c:pt>
                <c:pt idx="10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681688"/>
        <c:axId val="426919368"/>
      </c:lineChart>
      <c:catAx>
        <c:axId val="42668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919368"/>
        <c:crosses val="autoZero"/>
        <c:auto val="1"/>
        <c:lblAlgn val="ctr"/>
        <c:lblOffset val="100"/>
        <c:noMultiLvlLbl val="0"/>
      </c:catAx>
      <c:valAx>
        <c:axId val="42691936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68168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5915032679738648E-3"/>
          <c:y val="1.6759776536312863E-2"/>
          <c:w val="0.96937908496732028"/>
          <c:h val="4.4721770113931435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68735525706545E-2"/>
          <c:y val="9.566995117230459E-2"/>
          <c:w val="0.9045574082651433"/>
          <c:h val="0.795361148990452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Debt/MV Equity HY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3995406824146986"/>
                  <c:y val="0.35914467928351085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(878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432098765432105E-2"/>
                  <c:y val="-4.6783625730994163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(711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3.310678270479348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(460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0.34</c:v>
                </c:pt>
                <c:pt idx="1">
                  <c:v>0.3600000000000001</c:v>
                </c:pt>
                <c:pt idx="2">
                  <c:v>0.44</c:v>
                </c:pt>
                <c:pt idx="3">
                  <c:v>1.01</c:v>
                </c:pt>
                <c:pt idx="4">
                  <c:v>0.56999999999999995</c:v>
                </c:pt>
                <c:pt idx="5">
                  <c:v>0.45</c:v>
                </c:pt>
                <c:pt idx="6">
                  <c:v>0.6000000000000002</c:v>
                </c:pt>
                <c:pt idx="7">
                  <c:v>0.61000000000000021</c:v>
                </c:pt>
                <c:pt idx="8">
                  <c:v>0.4900000000000001</c:v>
                </c:pt>
                <c:pt idx="9">
                  <c:v>0.58000000000000007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Debt/MV Equity IG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125741226791101"/>
                  <c:y val="0.1665220794769075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(705</a:t>
                    </a:r>
                    <a:r>
                      <a:rPr lang="en-US" sz="900" baseline="0" dirty="0" smtClean="0"/>
                      <a:t>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3.8011695906432746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(747 obs.)</a:t>
                    </a:r>
                    <a:endParaRPr lang="en-US" sz="9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3.442050006907031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(571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0.26</c:v>
                </c:pt>
                <c:pt idx="1">
                  <c:v>0.23</c:v>
                </c:pt>
                <c:pt idx="2">
                  <c:v>0.27</c:v>
                </c:pt>
                <c:pt idx="3">
                  <c:v>0.48000000000000009</c:v>
                </c:pt>
                <c:pt idx="4">
                  <c:v>0.34</c:v>
                </c:pt>
                <c:pt idx="5">
                  <c:v>0.3000000000000001</c:v>
                </c:pt>
                <c:pt idx="6">
                  <c:v>0.35000000000000009</c:v>
                </c:pt>
                <c:pt idx="7">
                  <c:v>0.35000000000000009</c:v>
                </c:pt>
                <c:pt idx="8">
                  <c:v>0.28000000000000008</c:v>
                </c:pt>
                <c:pt idx="9">
                  <c:v>0.29000000000000009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920152"/>
        <c:axId val="426920544"/>
      </c:lineChart>
      <c:catAx>
        <c:axId val="42692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920544"/>
        <c:crosses val="autoZero"/>
        <c:auto val="1"/>
        <c:lblAlgn val="ctr"/>
        <c:lblOffset val="100"/>
        <c:noMultiLvlLbl val="0"/>
      </c:catAx>
      <c:valAx>
        <c:axId val="426920544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692015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5915032679738648E-3"/>
          <c:y val="1.6759776536312863E-2"/>
          <c:w val="0.96937908496732028"/>
          <c:h val="4.472177011393149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68735525706517E-2"/>
          <c:y val="9.566995117230459E-2"/>
          <c:w val="0.9045574082651433"/>
          <c:h val="0.795361148990453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EBITDA/Int. Expense HY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768668622304575E-2"/>
                  <c:y val="-0.2583185983331032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BBB-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(841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7090602645257589E-2"/>
                  <c:y val="-0.31088456048257157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>
                        <a:latin typeface="Times New Roman" pitchFamily="18" charset="0"/>
                        <a:cs typeface="Times New Roman" pitchFamily="18" charset="0"/>
                      </a:rPr>
                      <a:t>BBB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>
                        <a:latin typeface="Times New Roman" pitchFamily="18" charset="0"/>
                        <a:cs typeface="Times New Roman" pitchFamily="18" charset="0"/>
                      </a:rPr>
                      <a:t>(863 obs.)</a:t>
                    </a:r>
                    <a:endParaRPr lang="en-US" sz="9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3.9</c:v>
                </c:pt>
                <c:pt idx="1">
                  <c:v>3.75</c:v>
                </c:pt>
                <c:pt idx="2">
                  <c:v>3.61</c:v>
                </c:pt>
                <c:pt idx="3">
                  <c:v>3.24</c:v>
                </c:pt>
                <c:pt idx="4">
                  <c:v>3.13</c:v>
                </c:pt>
                <c:pt idx="5">
                  <c:v>3.02</c:v>
                </c:pt>
                <c:pt idx="6">
                  <c:v>3.44</c:v>
                </c:pt>
                <c:pt idx="7">
                  <c:v>3.74</c:v>
                </c:pt>
                <c:pt idx="8">
                  <c:v>3.51</c:v>
                </c:pt>
                <c:pt idx="9">
                  <c:v>3.69</c:v>
                </c:pt>
                <c:pt idx="10">
                  <c:v>4.1399999999999997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EBITDA/Int. Expense IG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123076527198806E-2"/>
                  <c:y val="0.36827577473868411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/>
                      <a:t>B+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(1,196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053522721424421E-2"/>
                  <c:y val="0.44377699498089074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200" dirty="0" smtClean="0"/>
                      <a:t>BB-</a:t>
                    </a:r>
                  </a:p>
                  <a:p>
                    <a:pPr>
                      <a:defRPr sz="9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900" dirty="0" smtClean="0"/>
                      <a:t>(821</a:t>
                    </a:r>
                    <a:r>
                      <a:rPr lang="en-US" sz="900" baseline="0" dirty="0" smtClean="0"/>
                      <a:t> obs.)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6.87</c:v>
                </c:pt>
                <c:pt idx="1">
                  <c:v>7.2</c:v>
                </c:pt>
                <c:pt idx="2">
                  <c:v>7.2</c:v>
                </c:pt>
                <c:pt idx="3">
                  <c:v>7.1899999999999995</c:v>
                </c:pt>
                <c:pt idx="4">
                  <c:v>6.51</c:v>
                </c:pt>
                <c:pt idx="5">
                  <c:v>6.09</c:v>
                </c:pt>
                <c:pt idx="6">
                  <c:v>7.14</c:v>
                </c:pt>
                <c:pt idx="7">
                  <c:v>7.39</c:v>
                </c:pt>
                <c:pt idx="8">
                  <c:v>7.78</c:v>
                </c:pt>
                <c:pt idx="9">
                  <c:v>8.48</c:v>
                </c:pt>
                <c:pt idx="10">
                  <c:v>8.9700000000000006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449856"/>
        <c:axId val="427450248"/>
      </c:lineChart>
      <c:catAx>
        <c:axId val="42744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50248"/>
        <c:crosses val="autoZero"/>
        <c:auto val="1"/>
        <c:lblAlgn val="ctr"/>
        <c:lblOffset val="100"/>
        <c:noMultiLvlLbl val="0"/>
      </c:catAx>
      <c:valAx>
        <c:axId val="427450248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4985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5915032679738648E-3"/>
          <c:y val="1.6759776536312863E-2"/>
          <c:w val="0.96937908496732028"/>
          <c:h val="4.4721770113931469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2"/>
              <c:layout>
                <c:manualLayout>
                  <c:x val="-1.5576323987538901E-3"/>
                  <c:y val="8.670520231213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1Q15</c:v>
                </c:pt>
              </c:strCache>
            </c:strRef>
          </c:cat>
          <c:val>
            <c:numRef>
              <c:f>Sheet1!$B$2:$B$12</c:f>
              <c:numCache>
                <c:formatCode>_(* #,##0.0_);_(* \(#,##0.0\);_(* "-"??_);_(@_)</c:formatCode>
                <c:ptCount val="11"/>
                <c:pt idx="0">
                  <c:v>81541.8</c:v>
                </c:pt>
                <c:pt idx="1">
                  <c:v>131915.9</c:v>
                </c:pt>
                <c:pt idx="2">
                  <c:v>132689.1</c:v>
                </c:pt>
                <c:pt idx="3">
                  <c:v>50747.199999999997</c:v>
                </c:pt>
                <c:pt idx="4">
                  <c:v>127419.3</c:v>
                </c:pt>
                <c:pt idx="5">
                  <c:v>229307.4</c:v>
                </c:pt>
                <c:pt idx="6">
                  <c:v>184571</c:v>
                </c:pt>
                <c:pt idx="7">
                  <c:v>280450.3</c:v>
                </c:pt>
                <c:pt idx="8">
                  <c:v>270334.8</c:v>
                </c:pt>
                <c:pt idx="9">
                  <c:v>238762.7</c:v>
                </c:pt>
                <c:pt idx="10">
                  <c:v>74234.5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1Q15</c:v>
                </c:pt>
              </c:strCache>
            </c:strRef>
          </c:cat>
          <c:val>
            <c:numRef>
              <c:f>Sheet1!$C$2:$C$12</c:f>
              <c:numCache>
                <c:formatCode>_(* #,##0.0_);_(* \(#,##0.0\);_(* "-"??_);_(@_)</c:formatCode>
                <c:ptCount val="11"/>
                <c:pt idx="0">
                  <c:v>19935.599999999969</c:v>
                </c:pt>
                <c:pt idx="1">
                  <c:v>27714.6</c:v>
                </c:pt>
                <c:pt idx="2">
                  <c:v>18796.7</c:v>
                </c:pt>
                <c:pt idx="3">
                  <c:v>1250</c:v>
                </c:pt>
                <c:pt idx="4">
                  <c:v>41510.300000000003</c:v>
                </c:pt>
                <c:pt idx="5">
                  <c:v>57636.5</c:v>
                </c:pt>
                <c:pt idx="6">
                  <c:v>60435.8</c:v>
                </c:pt>
                <c:pt idx="7">
                  <c:v>65516.1</c:v>
                </c:pt>
                <c:pt idx="8">
                  <c:v>91504.1</c:v>
                </c:pt>
                <c:pt idx="9">
                  <c:v>119468</c:v>
                </c:pt>
                <c:pt idx="10">
                  <c:v>27875.200000000001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451032"/>
        <c:axId val="427451424"/>
      </c:barChart>
      <c:catAx>
        <c:axId val="42745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51424"/>
        <c:crosses val="autoZero"/>
        <c:auto val="1"/>
        <c:lblAlgn val="ctr"/>
        <c:lblOffset val="100"/>
        <c:noMultiLvlLbl val="0"/>
      </c:catAx>
      <c:valAx>
        <c:axId val="427451424"/>
        <c:scaling>
          <c:orientation val="minMax"/>
          <c:max val="30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aseline="0" dirty="0" smtClean="0">
                    <a:latin typeface="Times New Roman" pitchFamily="18" charset="0"/>
                    <a:cs typeface="Times New Roman" pitchFamily="18" charset="0"/>
                  </a:rPr>
                  <a:t> New Issuance ($ millions)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51032"/>
        <c:crosses val="autoZero"/>
        <c:crossBetween val="between"/>
        <c:majorUnit val="50000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2"/>
              <c:layout>
                <c:manualLayout>
                  <c:x val="-1.5576323987538901E-3"/>
                  <c:y val="8.670520231213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115264797507798E-3"/>
                  <c:y val="1.11731843575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1Q14</c:v>
                </c:pt>
                <c:pt idx="11">
                  <c:v>2Q14</c:v>
                </c:pt>
                <c:pt idx="12">
                  <c:v>3Q14</c:v>
                </c:pt>
                <c:pt idx="13">
                  <c:v>4Q14</c:v>
                </c:pt>
                <c:pt idx="14">
                  <c:v>1Q15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0.193</c:v>
                </c:pt>
                <c:pt idx="1">
                  <c:v>0.192</c:v>
                </c:pt>
                <c:pt idx="2">
                  <c:v>0.3740000000000005</c:v>
                </c:pt>
                <c:pt idx="3">
                  <c:v>0.21700000000000025</c:v>
                </c:pt>
                <c:pt idx="4">
                  <c:v>8.0000000000000043E-2</c:v>
                </c:pt>
                <c:pt idx="5">
                  <c:v>0.15300000000000025</c:v>
                </c:pt>
                <c:pt idx="6">
                  <c:v>0.11600000000000002</c:v>
                </c:pt>
                <c:pt idx="7">
                  <c:v>0.17400000000000004</c:v>
                </c:pt>
                <c:pt idx="8">
                  <c:v>0.21300000000000024</c:v>
                </c:pt>
                <c:pt idx="9">
                  <c:v>0.16700000000000001</c:v>
                </c:pt>
                <c:pt idx="10">
                  <c:v>0.15200000000000025</c:v>
                </c:pt>
                <c:pt idx="11">
                  <c:v>0.25946273026014138</c:v>
                </c:pt>
                <c:pt idx="12">
                  <c:v>0.18200000000000024</c:v>
                </c:pt>
                <c:pt idx="13">
                  <c:v>3.500000000000001E-2</c:v>
                </c:pt>
                <c:pt idx="14">
                  <c:v>0.10900000000000012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1.7133956386292806E-2"/>
                  <c:y val="1.11731843575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1Q14</c:v>
                </c:pt>
                <c:pt idx="11">
                  <c:v>2Q14</c:v>
                </c:pt>
                <c:pt idx="12">
                  <c:v>3Q14</c:v>
                </c:pt>
                <c:pt idx="13">
                  <c:v>4Q14</c:v>
                </c:pt>
                <c:pt idx="14">
                  <c:v>1Q15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0.29800000000000032</c:v>
                </c:pt>
                <c:pt idx="1">
                  <c:v>0.18100000000000024</c:v>
                </c:pt>
                <c:pt idx="2">
                  <c:v>3.0000000000000002E-2</c:v>
                </c:pt>
                <c:pt idx="4">
                  <c:v>0.115</c:v>
                </c:pt>
                <c:pt idx="5">
                  <c:v>3.8000000000000006E-2</c:v>
                </c:pt>
                <c:pt idx="6">
                  <c:v>6.8000000000000019E-2</c:v>
                </c:pt>
                <c:pt idx="7">
                  <c:v>0.11</c:v>
                </c:pt>
                <c:pt idx="8">
                  <c:v>0.15300000000000025</c:v>
                </c:pt>
                <c:pt idx="9">
                  <c:v>5.1000000000000004E-2</c:v>
                </c:pt>
                <c:pt idx="10">
                  <c:v>4.5000000000000012E-2</c:v>
                </c:pt>
                <c:pt idx="11">
                  <c:v>6.2000000000000034E-2</c:v>
                </c:pt>
                <c:pt idx="12">
                  <c:v>7.8000000000000014E-2</c:v>
                </c:pt>
                <c:pt idx="13">
                  <c:v>6.1000000000000013E-2</c:v>
                </c:pt>
                <c:pt idx="14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452600"/>
        <c:axId val="427452992"/>
      </c:barChart>
      <c:catAx>
        <c:axId val="427452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52992"/>
        <c:crosses val="autoZero"/>
        <c:auto val="1"/>
        <c:lblAlgn val="ctr"/>
        <c:lblOffset val="100"/>
        <c:noMultiLvlLbl val="0"/>
      </c:catAx>
      <c:valAx>
        <c:axId val="427452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aseline="0" dirty="0" smtClean="0">
                    <a:latin typeface="Times New Roman" pitchFamily="18" charset="0"/>
                    <a:cs typeface="Times New Roman" pitchFamily="18" charset="0"/>
                  </a:rPr>
                  <a:t> New Issuance Rated CCC (%)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27452600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Bonds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9.4339622641510003E-3"/>
                  <c:y val="8.2417582417582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18.399999999999999</c:v>
                </c:pt>
                <c:pt idx="1">
                  <c:v>35</c:v>
                </c:pt>
                <c:pt idx="2">
                  <c:v>72.3</c:v>
                </c:pt>
                <c:pt idx="3">
                  <c:v>105.9</c:v>
                </c:pt>
                <c:pt idx="4">
                  <c:v>155.69999999999999</c:v>
                </c:pt>
                <c:pt idx="5">
                  <c:v>184.4</c:v>
                </c:pt>
                <c:pt idx="6">
                  <c:v>199.9</c:v>
                </c:pt>
                <c:pt idx="7">
                  <c:v>170.7</c:v>
                </c:pt>
                <c:pt idx="8">
                  <c:v>83.8</c:v>
                </c:pt>
                <c:pt idx="9">
                  <c:v>58.4</c:v>
                </c:pt>
                <c:pt idx="10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 Loans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layout>
                <c:manualLayout>
                  <c:x val="-3.1446540880503285E-3"/>
                  <c:y val="5.4945054945055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0.60000000000000164</c:v>
                </c:pt>
                <c:pt idx="1">
                  <c:v>21.5</c:v>
                </c:pt>
                <c:pt idx="2">
                  <c:v>59.4</c:v>
                </c:pt>
                <c:pt idx="3">
                  <c:v>97.6</c:v>
                </c:pt>
                <c:pt idx="4">
                  <c:v>155.30000000000001</c:v>
                </c:pt>
                <c:pt idx="5">
                  <c:v>228</c:v>
                </c:pt>
                <c:pt idx="6">
                  <c:v>228.3</c:v>
                </c:pt>
                <c:pt idx="7">
                  <c:v>19.100000000000001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056432"/>
        <c:axId val="429056824"/>
      </c:barChart>
      <c:catAx>
        <c:axId val="42905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056824"/>
        <c:crosses val="autoZero"/>
        <c:auto val="1"/>
        <c:lblAlgn val="ctr"/>
        <c:lblOffset val="100"/>
        <c:noMultiLvlLbl val="0"/>
      </c:catAx>
      <c:valAx>
        <c:axId val="429056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$</a:t>
                </a:r>
                <a:r>
                  <a:rPr lang="en-US" baseline="0" dirty="0" smtClean="0"/>
                  <a:t> (Billions)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9056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0E82A-6CC5-2847-8711-61217FF978ED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66C3-B76A-DE45-9D20-4713FC1EB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0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285EF5-67FF-4BE5-B7FB-F7DF9B59A1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2BC2FC-89C9-4816-8EB1-3ACA070AF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9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EDD33-9882-428B-9F69-B4BA7C5D4692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6" tIns="46508" rIns="93016" bIns="46508" anchor="b"/>
          <a:lstStyle/>
          <a:p>
            <a:pPr algn="r"/>
            <a:fld id="{5AC90376-C473-4C51-9EBF-49892C41C8E0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9787" cy="3486150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416425"/>
            <a:ext cx="5608320" cy="4181475"/>
          </a:xfrm>
          <a:noFill/>
          <a:ln/>
        </p:spPr>
        <p:txBody>
          <a:bodyPr lIns="93016" tIns="46508" rIns="93016" bIns="4650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3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EF5A-A0C1-49A4-9256-8B346FF728A1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EF5A-A0C1-49A4-9256-8B346FF728A1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968517" y="8831263"/>
            <a:ext cx="304026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2" tIns="46141" rIns="92282" bIns="46141" anchor="b"/>
          <a:lstStyle/>
          <a:p>
            <a:pPr algn="r" defTabSz="935038"/>
            <a:fld id="{4C223E2B-CB43-410C-936D-03F029C7CBD4}" type="slidenum">
              <a:rPr lang="en-US" sz="1200">
                <a:latin typeface="Times New Roman" pitchFamily="18" charset="0"/>
              </a:rPr>
              <a:pPr algn="r" defTabSz="935038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968517" y="8831263"/>
            <a:ext cx="304026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6" tIns="46143" rIns="92286" bIns="46143" anchor="b"/>
          <a:lstStyle/>
          <a:p>
            <a:pPr algn="r" defTabSz="933450"/>
            <a:fld id="{3BED128F-EE36-4B9B-AB6B-23DFE0AA5721}" type="slidenum">
              <a:rPr lang="en-US" sz="1200"/>
              <a:pPr algn="r" defTabSz="933450"/>
              <a:t>23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79450"/>
            <a:ext cx="4675188" cy="35052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6" y="4419600"/>
            <a:ext cx="5202411" cy="42037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23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48"/>
            <a:fld id="{3A40E9AE-EEBD-4136-824B-950B5214C2F0}" type="slidenum">
              <a:rPr lang="en-US"/>
              <a:pPr defTabSz="920648"/>
              <a:t>24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5325"/>
            <a:ext cx="4614862" cy="34607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389438"/>
            <a:ext cx="5140960" cy="4233862"/>
          </a:xfrm>
          <a:noFill/>
          <a:ln/>
        </p:spPr>
        <p:txBody>
          <a:bodyPr lIns="90686" tIns="45343" rIns="90686" bIns="45343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95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699"/>
            <a:fld id="{3A40E9AE-EEBD-4136-824B-950B5214C2F0}" type="slidenum">
              <a:rPr lang="en-US"/>
              <a:pPr defTabSz="920699"/>
              <a:t>26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5325"/>
            <a:ext cx="4614862" cy="34607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389438"/>
            <a:ext cx="5140960" cy="4233862"/>
          </a:xfrm>
          <a:noFill/>
          <a:ln/>
        </p:spPr>
        <p:txBody>
          <a:bodyPr lIns="90691" tIns="45346" rIns="90691" bIns="45346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4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8" tIns="46119" rIns="92238" bIns="46119" anchor="b"/>
          <a:lstStyle/>
          <a:p>
            <a:pPr algn="r" defTabSz="942869"/>
            <a:fld id="{DA27FB7D-151B-448F-BA75-B28368B808DC}" type="slidenum">
              <a:rPr lang="en-US" sz="1200"/>
              <a:pPr algn="r" defTabSz="942869"/>
              <a:t>3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38" tIns="46119" rIns="92238" bIns="46119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7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71755" y="8831263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1" tIns="46120" rIns="92241" bIns="46120" anchor="b"/>
          <a:lstStyle/>
          <a:p>
            <a:pPr algn="r" defTabSz="926997"/>
            <a:fld id="{65A62C1C-FA75-4DF5-BEBC-CF356E860389}" type="slidenum">
              <a:rPr lang="en-US" sz="1200"/>
              <a:pPr algn="r" defTabSz="926997"/>
              <a:t>4</a:t>
            </a:fld>
            <a:endParaRPr 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79450"/>
            <a:ext cx="4675188" cy="35052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8" y="4416430"/>
            <a:ext cx="5202411" cy="4206875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7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71753" y="8831263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6" tIns="46123" rIns="92246" bIns="46123" anchor="b"/>
          <a:lstStyle/>
          <a:p>
            <a:pPr algn="r" defTabSz="927048"/>
            <a:fld id="{53AA4B8C-45E4-4859-A1AD-96E4D02B31E7}" type="slidenum">
              <a:rPr lang="en-US" sz="1200"/>
              <a:pPr algn="r" defTabSz="927048"/>
              <a:t>5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79450"/>
            <a:ext cx="4675188" cy="35052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6" y="4416427"/>
            <a:ext cx="5202411" cy="4206875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5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79450"/>
            <a:ext cx="4675188" cy="3505200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8" y="4419600"/>
            <a:ext cx="5202411" cy="42037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0" tIns="46128" rIns="92260" bIns="46128" anchor="b"/>
          <a:lstStyle/>
          <a:p>
            <a:pPr algn="r" defTabSz="904875"/>
            <a:fld id="{75B3D199-55C7-4BE5-9DBD-49A03BC9F464}" type="slidenum">
              <a:rPr lang="en-US" sz="1200"/>
              <a:pPr algn="r" defTabSz="904875"/>
              <a:t>7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79450"/>
            <a:ext cx="4675188" cy="3505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6" y="4418016"/>
            <a:ext cx="5202411" cy="42052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7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C05E7-5810-457E-8144-D94576B2ADA1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1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E28BF-F247-4233-8111-D4B33464399D}" type="slidenum">
              <a:rPr lang="en-US"/>
              <a:pPr/>
              <a:t>11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8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EF5A-A0C1-49A4-9256-8B346FF728A1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C1B0-6315-404A-8EB6-E584845AD5FC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CBEC-005E-D24F-B096-4A1172FB22C4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940A-8FCA-D747-8A38-780330804E71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81F0-222C-3541-A29B-D60A7B068711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8B6E-017F-F84F-8C4A-25A04B81A678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C11-AF83-FB47-8BF2-950C5B7B557E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96D-D62E-3746-BB49-F1796716244B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E8E5-733E-434E-A9E3-B80F39632453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A28B-A934-0D48-AA45-61022807484E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7EC7-A710-8744-A07A-B7596E072DDF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99A3-446B-8145-AD6E-82A197ADEB1B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0543-4C69-AD40-903E-49C3CB02DA5D}" type="datetime1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E44E-B0B9-4042-82D4-F1E98869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16C63-8079-42C8-A377-BBBA23CAD2CE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5CF586-DDE4-49DE-8209-2C6C935DD961}" type="slidenum">
              <a:rPr lang="en-US" sz="1400">
                <a:latin typeface="Times New Roman" pitchFamily="18" charset="0"/>
              </a:rPr>
              <a:pPr algn="r"/>
              <a:t>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26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21EB70-00D2-41EE-9BF4-07CF35D45B7D}" type="slidenum">
              <a:rPr lang="en-US" sz="1400">
                <a:latin typeface="Times New Roman" pitchFamily="18" charset="0"/>
              </a:rPr>
              <a:pPr algn="r"/>
              <a:t>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5697B84-DF9A-4053-8EC4-DF73BC4B6FBF}" type="slidenum">
              <a:rPr lang="en-US" sz="1400">
                <a:latin typeface="Times New Roman" pitchFamily="18" charset="0"/>
              </a:rPr>
              <a:pPr algn="r"/>
              <a:t>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-38100" y="-30163"/>
            <a:ext cx="9221788" cy="691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-76200"/>
            <a:ext cx="9221788" cy="693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76200"/>
            <a:ext cx="2462213" cy="6934200"/>
            <a:chOff x="-24" y="-19"/>
            <a:chExt cx="1551" cy="4417"/>
          </a:xfrm>
        </p:grpSpPr>
        <p:sp>
          <p:nvSpPr>
            <p:cNvPr id="11283" name="Rectangle 5"/>
            <p:cNvSpPr>
              <a:spLocks noChangeArrowheads="1"/>
            </p:cNvSpPr>
            <p:nvPr/>
          </p:nvSpPr>
          <p:spPr bwMode="auto">
            <a:xfrm>
              <a:off x="-24" y="-19"/>
              <a:ext cx="1551" cy="29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4" name="Rectangle 6"/>
            <p:cNvSpPr>
              <a:spLocks noChangeArrowheads="1"/>
            </p:cNvSpPr>
            <p:nvPr/>
          </p:nvSpPr>
          <p:spPr bwMode="auto">
            <a:xfrm>
              <a:off x="-24" y="10"/>
              <a:ext cx="1551" cy="29"/>
            </a:xfrm>
            <a:prstGeom prst="rect">
              <a:avLst/>
            </a:prstGeom>
            <a:solidFill>
              <a:srgbClr val="06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5" name="Rectangle 7"/>
            <p:cNvSpPr>
              <a:spLocks noChangeArrowheads="1"/>
            </p:cNvSpPr>
            <p:nvPr/>
          </p:nvSpPr>
          <p:spPr bwMode="auto">
            <a:xfrm>
              <a:off x="-24" y="39"/>
              <a:ext cx="1551" cy="29"/>
            </a:xfrm>
            <a:prstGeom prst="rect">
              <a:avLst/>
            </a:prstGeom>
            <a:solidFill>
              <a:srgbClr val="093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6" name="Rectangle 8"/>
            <p:cNvSpPr>
              <a:spLocks noChangeArrowheads="1"/>
            </p:cNvSpPr>
            <p:nvPr/>
          </p:nvSpPr>
          <p:spPr bwMode="auto">
            <a:xfrm>
              <a:off x="-24" y="68"/>
              <a:ext cx="1551" cy="26"/>
            </a:xfrm>
            <a:prstGeom prst="rect">
              <a:avLst/>
            </a:prstGeom>
            <a:solidFill>
              <a:srgbClr val="0A3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-24" y="94"/>
              <a:ext cx="1551" cy="29"/>
            </a:xfrm>
            <a:prstGeom prst="rect">
              <a:avLst/>
            </a:prstGeom>
            <a:solidFill>
              <a:srgbClr val="0C35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8" name="Rectangle 10"/>
            <p:cNvSpPr>
              <a:spLocks noChangeArrowheads="1"/>
            </p:cNvSpPr>
            <p:nvPr/>
          </p:nvSpPr>
          <p:spPr bwMode="auto">
            <a:xfrm>
              <a:off x="-24" y="123"/>
              <a:ext cx="1551" cy="29"/>
            </a:xfrm>
            <a:prstGeom prst="rect">
              <a:avLst/>
            </a:prstGeom>
            <a:solidFill>
              <a:srgbClr val="0E3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89" name="Rectangle 11"/>
            <p:cNvSpPr>
              <a:spLocks noChangeArrowheads="1"/>
            </p:cNvSpPr>
            <p:nvPr/>
          </p:nvSpPr>
          <p:spPr bwMode="auto">
            <a:xfrm>
              <a:off x="-24" y="152"/>
              <a:ext cx="1551" cy="29"/>
            </a:xfrm>
            <a:prstGeom prst="rect">
              <a:avLst/>
            </a:prstGeom>
            <a:solidFill>
              <a:srgbClr val="0F3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-24" y="181"/>
              <a:ext cx="1551" cy="29"/>
            </a:xfrm>
            <a:prstGeom prst="rect">
              <a:avLst/>
            </a:prstGeom>
            <a:solidFill>
              <a:srgbClr val="1137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1" name="Rectangle 13"/>
            <p:cNvSpPr>
              <a:spLocks noChangeArrowheads="1"/>
            </p:cNvSpPr>
            <p:nvPr/>
          </p:nvSpPr>
          <p:spPr bwMode="auto">
            <a:xfrm>
              <a:off x="-24" y="210"/>
              <a:ext cx="1551" cy="29"/>
            </a:xfrm>
            <a:prstGeom prst="rect">
              <a:avLst/>
            </a:prstGeom>
            <a:solidFill>
              <a:srgbClr val="1338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2" name="Rectangle 14"/>
            <p:cNvSpPr>
              <a:spLocks noChangeArrowheads="1"/>
            </p:cNvSpPr>
            <p:nvPr/>
          </p:nvSpPr>
          <p:spPr bwMode="auto">
            <a:xfrm>
              <a:off x="-24" y="239"/>
              <a:ext cx="1551" cy="30"/>
            </a:xfrm>
            <a:prstGeom prst="rect">
              <a:avLst/>
            </a:prstGeom>
            <a:solidFill>
              <a:srgbClr val="133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3" name="Rectangle 15"/>
            <p:cNvSpPr>
              <a:spLocks noChangeArrowheads="1"/>
            </p:cNvSpPr>
            <p:nvPr/>
          </p:nvSpPr>
          <p:spPr bwMode="auto">
            <a:xfrm>
              <a:off x="-24" y="269"/>
              <a:ext cx="1551" cy="29"/>
            </a:xfrm>
            <a:prstGeom prst="rect">
              <a:avLst/>
            </a:prstGeom>
            <a:solidFill>
              <a:srgbClr val="153A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4" name="Rectangle 16"/>
            <p:cNvSpPr>
              <a:spLocks noChangeArrowheads="1"/>
            </p:cNvSpPr>
            <p:nvPr/>
          </p:nvSpPr>
          <p:spPr bwMode="auto">
            <a:xfrm>
              <a:off x="-24" y="298"/>
              <a:ext cx="1551" cy="27"/>
            </a:xfrm>
            <a:prstGeom prst="rect">
              <a:avLst/>
            </a:prstGeom>
            <a:solidFill>
              <a:srgbClr val="173B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5" name="Rectangle 17"/>
            <p:cNvSpPr>
              <a:spLocks noChangeArrowheads="1"/>
            </p:cNvSpPr>
            <p:nvPr/>
          </p:nvSpPr>
          <p:spPr bwMode="auto">
            <a:xfrm>
              <a:off x="-24" y="325"/>
              <a:ext cx="1551" cy="29"/>
            </a:xfrm>
            <a:prstGeom prst="rect">
              <a:avLst/>
            </a:prstGeom>
            <a:solidFill>
              <a:srgbClr val="173B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6" name="Rectangle 18"/>
            <p:cNvSpPr>
              <a:spLocks noChangeArrowheads="1"/>
            </p:cNvSpPr>
            <p:nvPr/>
          </p:nvSpPr>
          <p:spPr bwMode="auto">
            <a:xfrm>
              <a:off x="-24" y="354"/>
              <a:ext cx="1551" cy="29"/>
            </a:xfrm>
            <a:prstGeom prst="rect">
              <a:avLst/>
            </a:prstGeom>
            <a:solidFill>
              <a:srgbClr val="193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7" name="Rectangle 19"/>
            <p:cNvSpPr>
              <a:spLocks noChangeArrowheads="1"/>
            </p:cNvSpPr>
            <p:nvPr/>
          </p:nvSpPr>
          <p:spPr bwMode="auto">
            <a:xfrm>
              <a:off x="-24" y="383"/>
              <a:ext cx="1551" cy="29"/>
            </a:xfrm>
            <a:prstGeom prst="rect">
              <a:avLst/>
            </a:prstGeom>
            <a:solidFill>
              <a:srgbClr val="1A3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8" name="Rectangle 20"/>
            <p:cNvSpPr>
              <a:spLocks noChangeArrowheads="1"/>
            </p:cNvSpPr>
            <p:nvPr/>
          </p:nvSpPr>
          <p:spPr bwMode="auto">
            <a:xfrm>
              <a:off x="-24" y="412"/>
              <a:ext cx="1551" cy="28"/>
            </a:xfrm>
            <a:prstGeom prst="rect">
              <a:avLst/>
            </a:prstGeom>
            <a:solidFill>
              <a:srgbClr val="1B3E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299" name="Rectangle 21"/>
            <p:cNvSpPr>
              <a:spLocks noChangeArrowheads="1"/>
            </p:cNvSpPr>
            <p:nvPr/>
          </p:nvSpPr>
          <p:spPr bwMode="auto">
            <a:xfrm>
              <a:off x="-24" y="440"/>
              <a:ext cx="1551" cy="29"/>
            </a:xfrm>
            <a:prstGeom prst="rect">
              <a:avLst/>
            </a:prstGeom>
            <a:solidFill>
              <a:srgbClr val="1D3F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0" name="Rectangle 22"/>
            <p:cNvSpPr>
              <a:spLocks noChangeArrowheads="1"/>
            </p:cNvSpPr>
            <p:nvPr/>
          </p:nvSpPr>
          <p:spPr bwMode="auto">
            <a:xfrm>
              <a:off x="-24" y="469"/>
              <a:ext cx="1551" cy="29"/>
            </a:xfrm>
            <a:prstGeom prst="rect">
              <a:avLst/>
            </a:prstGeom>
            <a:solidFill>
              <a:srgbClr val="1E40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1" name="Rectangle 23"/>
            <p:cNvSpPr>
              <a:spLocks noChangeArrowheads="1"/>
            </p:cNvSpPr>
            <p:nvPr/>
          </p:nvSpPr>
          <p:spPr bwMode="auto">
            <a:xfrm>
              <a:off x="-24" y="498"/>
              <a:ext cx="1551" cy="29"/>
            </a:xfrm>
            <a:prstGeom prst="rect">
              <a:avLst/>
            </a:prstGeom>
            <a:solidFill>
              <a:srgbClr val="1F41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2" name="Rectangle 24"/>
            <p:cNvSpPr>
              <a:spLocks noChangeArrowheads="1"/>
            </p:cNvSpPr>
            <p:nvPr/>
          </p:nvSpPr>
          <p:spPr bwMode="auto">
            <a:xfrm>
              <a:off x="-24" y="527"/>
              <a:ext cx="1551" cy="27"/>
            </a:xfrm>
            <a:prstGeom prst="rect">
              <a:avLst/>
            </a:prstGeom>
            <a:solidFill>
              <a:srgbClr val="2042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3" name="Rectangle 25"/>
            <p:cNvSpPr>
              <a:spLocks noChangeArrowheads="1"/>
            </p:cNvSpPr>
            <p:nvPr/>
          </p:nvSpPr>
          <p:spPr bwMode="auto">
            <a:xfrm>
              <a:off x="-24" y="554"/>
              <a:ext cx="1551" cy="29"/>
            </a:xfrm>
            <a:prstGeom prst="rect">
              <a:avLst/>
            </a:prstGeom>
            <a:solidFill>
              <a:srgbClr val="2243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4" name="Rectangle 26"/>
            <p:cNvSpPr>
              <a:spLocks noChangeArrowheads="1"/>
            </p:cNvSpPr>
            <p:nvPr/>
          </p:nvSpPr>
          <p:spPr bwMode="auto">
            <a:xfrm>
              <a:off x="-24" y="583"/>
              <a:ext cx="1551" cy="28"/>
            </a:xfrm>
            <a:prstGeom prst="rect">
              <a:avLst/>
            </a:prstGeom>
            <a:solidFill>
              <a:srgbClr val="2344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5" name="Rectangle 27"/>
            <p:cNvSpPr>
              <a:spLocks noChangeArrowheads="1"/>
            </p:cNvSpPr>
            <p:nvPr/>
          </p:nvSpPr>
          <p:spPr bwMode="auto">
            <a:xfrm>
              <a:off x="-24" y="611"/>
              <a:ext cx="1551" cy="29"/>
            </a:xfrm>
            <a:prstGeom prst="rect">
              <a:avLst/>
            </a:prstGeom>
            <a:solidFill>
              <a:srgbClr val="2445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6" name="Rectangle 28"/>
            <p:cNvSpPr>
              <a:spLocks noChangeArrowheads="1"/>
            </p:cNvSpPr>
            <p:nvPr/>
          </p:nvSpPr>
          <p:spPr bwMode="auto">
            <a:xfrm>
              <a:off x="-24" y="640"/>
              <a:ext cx="1551" cy="29"/>
            </a:xfrm>
            <a:prstGeom prst="rect">
              <a:avLst/>
            </a:prstGeom>
            <a:solidFill>
              <a:srgbClr val="2647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7" name="Rectangle 29"/>
            <p:cNvSpPr>
              <a:spLocks noChangeArrowheads="1"/>
            </p:cNvSpPr>
            <p:nvPr/>
          </p:nvSpPr>
          <p:spPr bwMode="auto">
            <a:xfrm>
              <a:off x="-24" y="669"/>
              <a:ext cx="1551" cy="29"/>
            </a:xfrm>
            <a:prstGeom prst="rect">
              <a:avLst/>
            </a:prstGeom>
            <a:solidFill>
              <a:srgbClr val="2747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8" name="Rectangle 30"/>
            <p:cNvSpPr>
              <a:spLocks noChangeArrowheads="1"/>
            </p:cNvSpPr>
            <p:nvPr/>
          </p:nvSpPr>
          <p:spPr bwMode="auto">
            <a:xfrm>
              <a:off x="-24" y="698"/>
              <a:ext cx="1551" cy="29"/>
            </a:xfrm>
            <a:prstGeom prst="rect">
              <a:avLst/>
            </a:prstGeom>
            <a:solidFill>
              <a:srgbClr val="2849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09" name="Rectangle 31"/>
            <p:cNvSpPr>
              <a:spLocks noChangeArrowheads="1"/>
            </p:cNvSpPr>
            <p:nvPr/>
          </p:nvSpPr>
          <p:spPr bwMode="auto">
            <a:xfrm>
              <a:off x="-24" y="727"/>
              <a:ext cx="1551" cy="27"/>
            </a:xfrm>
            <a:prstGeom prst="rect">
              <a:avLst/>
            </a:prstGeom>
            <a:solidFill>
              <a:srgbClr val="2A4A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0" name="Rectangle 32"/>
            <p:cNvSpPr>
              <a:spLocks noChangeArrowheads="1"/>
            </p:cNvSpPr>
            <p:nvPr/>
          </p:nvSpPr>
          <p:spPr bwMode="auto">
            <a:xfrm>
              <a:off x="-24" y="754"/>
              <a:ext cx="1551" cy="28"/>
            </a:xfrm>
            <a:prstGeom prst="rect">
              <a:avLst/>
            </a:prstGeom>
            <a:solidFill>
              <a:srgbClr val="2A4B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1" name="Rectangle 33"/>
            <p:cNvSpPr>
              <a:spLocks noChangeArrowheads="1"/>
            </p:cNvSpPr>
            <p:nvPr/>
          </p:nvSpPr>
          <p:spPr bwMode="auto">
            <a:xfrm>
              <a:off x="-24" y="782"/>
              <a:ext cx="1551" cy="31"/>
            </a:xfrm>
            <a:prstGeom prst="rect">
              <a:avLst/>
            </a:prstGeom>
            <a:solidFill>
              <a:srgbClr val="2C4C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2" name="Rectangle 34"/>
            <p:cNvSpPr>
              <a:spLocks noChangeArrowheads="1"/>
            </p:cNvSpPr>
            <p:nvPr/>
          </p:nvSpPr>
          <p:spPr bwMode="auto">
            <a:xfrm>
              <a:off x="-24" y="813"/>
              <a:ext cx="1551" cy="29"/>
            </a:xfrm>
            <a:prstGeom prst="rect">
              <a:avLst/>
            </a:prstGeom>
            <a:solidFill>
              <a:srgbClr val="2E4E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3" name="Rectangle 35"/>
            <p:cNvSpPr>
              <a:spLocks noChangeArrowheads="1"/>
            </p:cNvSpPr>
            <p:nvPr/>
          </p:nvSpPr>
          <p:spPr bwMode="auto">
            <a:xfrm>
              <a:off x="-24" y="842"/>
              <a:ext cx="1551" cy="29"/>
            </a:xfrm>
            <a:prstGeom prst="rect">
              <a:avLst/>
            </a:prstGeom>
            <a:solidFill>
              <a:srgbClr val="2E4F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4" name="Rectangle 36"/>
            <p:cNvSpPr>
              <a:spLocks noChangeArrowheads="1"/>
            </p:cNvSpPr>
            <p:nvPr/>
          </p:nvSpPr>
          <p:spPr bwMode="auto">
            <a:xfrm>
              <a:off x="-24" y="871"/>
              <a:ext cx="1551" cy="29"/>
            </a:xfrm>
            <a:prstGeom prst="rect">
              <a:avLst/>
            </a:prstGeom>
            <a:solidFill>
              <a:srgbClr val="3050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5" name="Rectangle 37"/>
            <p:cNvSpPr>
              <a:spLocks noChangeArrowheads="1"/>
            </p:cNvSpPr>
            <p:nvPr/>
          </p:nvSpPr>
          <p:spPr bwMode="auto">
            <a:xfrm>
              <a:off x="-24" y="900"/>
              <a:ext cx="1551" cy="29"/>
            </a:xfrm>
            <a:prstGeom prst="rect">
              <a:avLst/>
            </a:prstGeom>
            <a:solidFill>
              <a:srgbClr val="315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6" name="Rectangle 38"/>
            <p:cNvSpPr>
              <a:spLocks noChangeArrowheads="1"/>
            </p:cNvSpPr>
            <p:nvPr/>
          </p:nvSpPr>
          <p:spPr bwMode="auto">
            <a:xfrm>
              <a:off x="-24" y="929"/>
              <a:ext cx="1551" cy="28"/>
            </a:xfrm>
            <a:prstGeom prst="rect">
              <a:avLst/>
            </a:prstGeom>
            <a:solidFill>
              <a:srgbClr val="3253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7" name="Rectangle 39"/>
            <p:cNvSpPr>
              <a:spLocks noChangeArrowheads="1"/>
            </p:cNvSpPr>
            <p:nvPr/>
          </p:nvSpPr>
          <p:spPr bwMode="auto">
            <a:xfrm>
              <a:off x="-24" y="957"/>
              <a:ext cx="1551" cy="27"/>
            </a:xfrm>
            <a:prstGeom prst="rect">
              <a:avLst/>
            </a:prstGeom>
            <a:solidFill>
              <a:srgbClr val="3454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8" name="Rectangle 40"/>
            <p:cNvSpPr>
              <a:spLocks noChangeArrowheads="1"/>
            </p:cNvSpPr>
            <p:nvPr/>
          </p:nvSpPr>
          <p:spPr bwMode="auto">
            <a:xfrm>
              <a:off x="-24" y="984"/>
              <a:ext cx="1551" cy="29"/>
            </a:xfrm>
            <a:prstGeom prst="rect">
              <a:avLst/>
            </a:prstGeom>
            <a:solidFill>
              <a:srgbClr val="3556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19" name="Rectangle 41"/>
            <p:cNvSpPr>
              <a:spLocks noChangeArrowheads="1"/>
            </p:cNvSpPr>
            <p:nvPr/>
          </p:nvSpPr>
          <p:spPr bwMode="auto">
            <a:xfrm>
              <a:off x="-24" y="1013"/>
              <a:ext cx="1551" cy="29"/>
            </a:xfrm>
            <a:prstGeom prst="rect">
              <a:avLst/>
            </a:prstGeom>
            <a:solidFill>
              <a:srgbClr val="3657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0" name="Rectangle 42"/>
            <p:cNvSpPr>
              <a:spLocks noChangeArrowheads="1"/>
            </p:cNvSpPr>
            <p:nvPr/>
          </p:nvSpPr>
          <p:spPr bwMode="auto">
            <a:xfrm>
              <a:off x="-24" y="1042"/>
              <a:ext cx="1551" cy="29"/>
            </a:xfrm>
            <a:prstGeom prst="rect">
              <a:avLst/>
            </a:prstGeom>
            <a:solidFill>
              <a:srgbClr val="3858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1" name="Rectangle 43"/>
            <p:cNvSpPr>
              <a:spLocks noChangeArrowheads="1"/>
            </p:cNvSpPr>
            <p:nvPr/>
          </p:nvSpPr>
          <p:spPr bwMode="auto">
            <a:xfrm>
              <a:off x="-24" y="1071"/>
              <a:ext cx="1551" cy="29"/>
            </a:xfrm>
            <a:prstGeom prst="rect">
              <a:avLst/>
            </a:prstGeom>
            <a:solidFill>
              <a:srgbClr val="395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2" name="Rectangle 44"/>
            <p:cNvSpPr>
              <a:spLocks noChangeArrowheads="1"/>
            </p:cNvSpPr>
            <p:nvPr/>
          </p:nvSpPr>
          <p:spPr bwMode="auto">
            <a:xfrm>
              <a:off x="-24" y="1100"/>
              <a:ext cx="1551" cy="28"/>
            </a:xfrm>
            <a:prstGeom prst="rect">
              <a:avLst/>
            </a:prstGeom>
            <a:solidFill>
              <a:srgbClr val="3A5B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3" name="Rectangle 45"/>
            <p:cNvSpPr>
              <a:spLocks noChangeArrowheads="1"/>
            </p:cNvSpPr>
            <p:nvPr/>
          </p:nvSpPr>
          <p:spPr bwMode="auto">
            <a:xfrm>
              <a:off x="-24" y="1128"/>
              <a:ext cx="1551" cy="29"/>
            </a:xfrm>
            <a:prstGeom prst="rect">
              <a:avLst/>
            </a:prstGeom>
            <a:solidFill>
              <a:srgbClr val="3C5D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4" name="Rectangle 46"/>
            <p:cNvSpPr>
              <a:spLocks noChangeArrowheads="1"/>
            </p:cNvSpPr>
            <p:nvPr/>
          </p:nvSpPr>
          <p:spPr bwMode="auto">
            <a:xfrm>
              <a:off x="-24" y="1157"/>
              <a:ext cx="1551" cy="29"/>
            </a:xfrm>
            <a:prstGeom prst="rect">
              <a:avLst/>
            </a:prstGeom>
            <a:solidFill>
              <a:srgbClr val="3D5E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5" name="Rectangle 47"/>
            <p:cNvSpPr>
              <a:spLocks noChangeArrowheads="1"/>
            </p:cNvSpPr>
            <p:nvPr/>
          </p:nvSpPr>
          <p:spPr bwMode="auto">
            <a:xfrm>
              <a:off x="-24" y="1186"/>
              <a:ext cx="1551" cy="27"/>
            </a:xfrm>
            <a:prstGeom prst="rect">
              <a:avLst/>
            </a:prstGeom>
            <a:solidFill>
              <a:srgbClr val="3E5F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6" name="Rectangle 48"/>
            <p:cNvSpPr>
              <a:spLocks noChangeArrowheads="1"/>
            </p:cNvSpPr>
            <p:nvPr/>
          </p:nvSpPr>
          <p:spPr bwMode="auto">
            <a:xfrm>
              <a:off x="-24" y="1213"/>
              <a:ext cx="1551" cy="29"/>
            </a:xfrm>
            <a:prstGeom prst="rect">
              <a:avLst/>
            </a:prstGeom>
            <a:solidFill>
              <a:srgbClr val="4061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7" name="Rectangle 49"/>
            <p:cNvSpPr>
              <a:spLocks noChangeArrowheads="1"/>
            </p:cNvSpPr>
            <p:nvPr/>
          </p:nvSpPr>
          <p:spPr bwMode="auto">
            <a:xfrm>
              <a:off x="-24" y="1242"/>
              <a:ext cx="1551" cy="29"/>
            </a:xfrm>
            <a:prstGeom prst="rect">
              <a:avLst/>
            </a:prstGeom>
            <a:solidFill>
              <a:srgbClr val="4162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8" name="Rectangle 50"/>
            <p:cNvSpPr>
              <a:spLocks noChangeArrowheads="1"/>
            </p:cNvSpPr>
            <p:nvPr/>
          </p:nvSpPr>
          <p:spPr bwMode="auto">
            <a:xfrm>
              <a:off x="-24" y="1271"/>
              <a:ext cx="1551" cy="28"/>
            </a:xfrm>
            <a:prstGeom prst="rect">
              <a:avLst/>
            </a:prstGeom>
            <a:solidFill>
              <a:srgbClr val="4264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29" name="Rectangle 51"/>
            <p:cNvSpPr>
              <a:spLocks noChangeArrowheads="1"/>
            </p:cNvSpPr>
            <p:nvPr/>
          </p:nvSpPr>
          <p:spPr bwMode="auto">
            <a:xfrm>
              <a:off x="-24" y="1299"/>
              <a:ext cx="1551" cy="29"/>
            </a:xfrm>
            <a:prstGeom prst="rect">
              <a:avLst/>
            </a:prstGeom>
            <a:solidFill>
              <a:srgbClr val="446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0" name="Rectangle 52"/>
            <p:cNvSpPr>
              <a:spLocks noChangeArrowheads="1"/>
            </p:cNvSpPr>
            <p:nvPr/>
          </p:nvSpPr>
          <p:spPr bwMode="auto">
            <a:xfrm>
              <a:off x="-24" y="1328"/>
              <a:ext cx="1551" cy="31"/>
            </a:xfrm>
            <a:prstGeom prst="rect">
              <a:avLst/>
            </a:prstGeom>
            <a:solidFill>
              <a:srgbClr val="456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1" name="Rectangle 53"/>
            <p:cNvSpPr>
              <a:spLocks noChangeArrowheads="1"/>
            </p:cNvSpPr>
            <p:nvPr/>
          </p:nvSpPr>
          <p:spPr bwMode="auto">
            <a:xfrm>
              <a:off x="-24" y="1359"/>
              <a:ext cx="1551" cy="29"/>
            </a:xfrm>
            <a:prstGeom prst="rect">
              <a:avLst/>
            </a:prstGeom>
            <a:solidFill>
              <a:srgbClr val="4668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2" name="Rectangle 54"/>
            <p:cNvSpPr>
              <a:spLocks noChangeArrowheads="1"/>
            </p:cNvSpPr>
            <p:nvPr/>
          </p:nvSpPr>
          <p:spPr bwMode="auto">
            <a:xfrm>
              <a:off x="-24" y="1388"/>
              <a:ext cx="1551" cy="29"/>
            </a:xfrm>
            <a:prstGeom prst="rect">
              <a:avLst/>
            </a:prstGeom>
            <a:solidFill>
              <a:srgbClr val="486A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3" name="Rectangle 55"/>
            <p:cNvSpPr>
              <a:spLocks noChangeArrowheads="1"/>
            </p:cNvSpPr>
            <p:nvPr/>
          </p:nvSpPr>
          <p:spPr bwMode="auto">
            <a:xfrm>
              <a:off x="-24" y="1417"/>
              <a:ext cx="1551" cy="27"/>
            </a:xfrm>
            <a:prstGeom prst="rect">
              <a:avLst/>
            </a:prstGeom>
            <a:solidFill>
              <a:srgbClr val="496B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4" name="Rectangle 56"/>
            <p:cNvSpPr>
              <a:spLocks noChangeArrowheads="1"/>
            </p:cNvSpPr>
            <p:nvPr/>
          </p:nvSpPr>
          <p:spPr bwMode="auto">
            <a:xfrm>
              <a:off x="-24" y="1444"/>
              <a:ext cx="1551" cy="28"/>
            </a:xfrm>
            <a:prstGeom prst="rect">
              <a:avLst/>
            </a:prstGeom>
            <a:solidFill>
              <a:srgbClr val="4B6D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5" name="Rectangle 57"/>
            <p:cNvSpPr>
              <a:spLocks noChangeArrowheads="1"/>
            </p:cNvSpPr>
            <p:nvPr/>
          </p:nvSpPr>
          <p:spPr bwMode="auto">
            <a:xfrm>
              <a:off x="-24" y="1472"/>
              <a:ext cx="1551" cy="29"/>
            </a:xfrm>
            <a:prstGeom prst="rect">
              <a:avLst/>
            </a:prstGeom>
            <a:solidFill>
              <a:srgbClr val="4C6F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6" name="Rectangle 58"/>
            <p:cNvSpPr>
              <a:spLocks noChangeArrowheads="1"/>
            </p:cNvSpPr>
            <p:nvPr/>
          </p:nvSpPr>
          <p:spPr bwMode="auto">
            <a:xfrm>
              <a:off x="-24" y="1501"/>
              <a:ext cx="1551" cy="29"/>
            </a:xfrm>
            <a:prstGeom prst="rect">
              <a:avLst/>
            </a:prstGeom>
            <a:solidFill>
              <a:srgbClr val="4D70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7" name="Rectangle 59"/>
            <p:cNvSpPr>
              <a:spLocks noChangeArrowheads="1"/>
            </p:cNvSpPr>
            <p:nvPr/>
          </p:nvSpPr>
          <p:spPr bwMode="auto">
            <a:xfrm>
              <a:off x="-24" y="1530"/>
              <a:ext cx="1551" cy="29"/>
            </a:xfrm>
            <a:prstGeom prst="rect">
              <a:avLst/>
            </a:prstGeom>
            <a:solidFill>
              <a:srgbClr val="4F72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8" name="Rectangle 60"/>
            <p:cNvSpPr>
              <a:spLocks noChangeArrowheads="1"/>
            </p:cNvSpPr>
            <p:nvPr/>
          </p:nvSpPr>
          <p:spPr bwMode="auto">
            <a:xfrm>
              <a:off x="-24" y="1559"/>
              <a:ext cx="1551" cy="29"/>
            </a:xfrm>
            <a:prstGeom prst="rect">
              <a:avLst/>
            </a:prstGeom>
            <a:solidFill>
              <a:srgbClr val="5074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39" name="Rectangle 61"/>
            <p:cNvSpPr>
              <a:spLocks noChangeArrowheads="1"/>
            </p:cNvSpPr>
            <p:nvPr/>
          </p:nvSpPr>
          <p:spPr bwMode="auto">
            <a:xfrm>
              <a:off x="-24" y="1588"/>
              <a:ext cx="1551" cy="29"/>
            </a:xfrm>
            <a:prstGeom prst="rect">
              <a:avLst/>
            </a:prstGeom>
            <a:solidFill>
              <a:srgbClr val="5175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0" name="Rectangle 62"/>
            <p:cNvSpPr>
              <a:spLocks noChangeArrowheads="1"/>
            </p:cNvSpPr>
            <p:nvPr/>
          </p:nvSpPr>
          <p:spPr bwMode="auto">
            <a:xfrm>
              <a:off x="-24" y="1617"/>
              <a:ext cx="1551" cy="26"/>
            </a:xfrm>
            <a:prstGeom prst="rect">
              <a:avLst/>
            </a:prstGeom>
            <a:solidFill>
              <a:srgbClr val="5376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1" name="Rectangle 63"/>
            <p:cNvSpPr>
              <a:spLocks noChangeArrowheads="1"/>
            </p:cNvSpPr>
            <p:nvPr/>
          </p:nvSpPr>
          <p:spPr bwMode="auto">
            <a:xfrm>
              <a:off x="-24" y="1643"/>
              <a:ext cx="1551" cy="29"/>
            </a:xfrm>
            <a:prstGeom prst="rect">
              <a:avLst/>
            </a:prstGeom>
            <a:solidFill>
              <a:srgbClr val="5478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2" name="Rectangle 64"/>
            <p:cNvSpPr>
              <a:spLocks noChangeArrowheads="1"/>
            </p:cNvSpPr>
            <p:nvPr/>
          </p:nvSpPr>
          <p:spPr bwMode="auto">
            <a:xfrm>
              <a:off x="-24" y="1672"/>
              <a:ext cx="1551" cy="29"/>
            </a:xfrm>
            <a:prstGeom prst="rect">
              <a:avLst/>
            </a:prstGeom>
            <a:solidFill>
              <a:srgbClr val="5579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3" name="Rectangle 65"/>
            <p:cNvSpPr>
              <a:spLocks noChangeArrowheads="1"/>
            </p:cNvSpPr>
            <p:nvPr/>
          </p:nvSpPr>
          <p:spPr bwMode="auto">
            <a:xfrm>
              <a:off x="-24" y="1701"/>
              <a:ext cx="1551" cy="29"/>
            </a:xfrm>
            <a:prstGeom prst="rect">
              <a:avLst/>
            </a:prstGeom>
            <a:solidFill>
              <a:srgbClr val="577B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4" name="Rectangle 66"/>
            <p:cNvSpPr>
              <a:spLocks noChangeArrowheads="1"/>
            </p:cNvSpPr>
            <p:nvPr/>
          </p:nvSpPr>
          <p:spPr bwMode="auto">
            <a:xfrm>
              <a:off x="-24" y="1730"/>
              <a:ext cx="1551" cy="29"/>
            </a:xfrm>
            <a:prstGeom prst="rect">
              <a:avLst/>
            </a:prstGeom>
            <a:solidFill>
              <a:srgbClr val="587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5" name="Rectangle 67"/>
            <p:cNvSpPr>
              <a:spLocks noChangeArrowheads="1"/>
            </p:cNvSpPr>
            <p:nvPr/>
          </p:nvSpPr>
          <p:spPr bwMode="auto">
            <a:xfrm>
              <a:off x="-24" y="1759"/>
              <a:ext cx="1551" cy="29"/>
            </a:xfrm>
            <a:prstGeom prst="rect">
              <a:avLst/>
            </a:prstGeom>
            <a:solidFill>
              <a:srgbClr val="597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6" name="Rectangle 68"/>
            <p:cNvSpPr>
              <a:spLocks noChangeArrowheads="1"/>
            </p:cNvSpPr>
            <p:nvPr/>
          </p:nvSpPr>
          <p:spPr bwMode="auto">
            <a:xfrm>
              <a:off x="-24" y="1788"/>
              <a:ext cx="1551" cy="28"/>
            </a:xfrm>
            <a:prstGeom prst="rect">
              <a:avLst/>
            </a:prstGeom>
            <a:solidFill>
              <a:srgbClr val="5B80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7" name="Rectangle 69"/>
            <p:cNvSpPr>
              <a:spLocks noChangeArrowheads="1"/>
            </p:cNvSpPr>
            <p:nvPr/>
          </p:nvSpPr>
          <p:spPr bwMode="auto">
            <a:xfrm>
              <a:off x="-24" y="1816"/>
              <a:ext cx="1551" cy="31"/>
            </a:xfrm>
            <a:prstGeom prst="rect">
              <a:avLst/>
            </a:prstGeom>
            <a:solidFill>
              <a:srgbClr val="5C82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8" name="Rectangle 70"/>
            <p:cNvSpPr>
              <a:spLocks noChangeArrowheads="1"/>
            </p:cNvSpPr>
            <p:nvPr/>
          </p:nvSpPr>
          <p:spPr bwMode="auto">
            <a:xfrm>
              <a:off x="-24" y="1847"/>
              <a:ext cx="1551" cy="25"/>
            </a:xfrm>
            <a:prstGeom prst="rect">
              <a:avLst/>
            </a:prstGeom>
            <a:solidFill>
              <a:srgbClr val="5D8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49" name="Rectangle 71"/>
            <p:cNvSpPr>
              <a:spLocks noChangeArrowheads="1"/>
            </p:cNvSpPr>
            <p:nvPr/>
          </p:nvSpPr>
          <p:spPr bwMode="auto">
            <a:xfrm>
              <a:off x="-24" y="1872"/>
              <a:ext cx="1551" cy="31"/>
            </a:xfrm>
            <a:prstGeom prst="rect">
              <a:avLst/>
            </a:prstGeom>
            <a:solidFill>
              <a:srgbClr val="5F8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0" name="Rectangle 72"/>
            <p:cNvSpPr>
              <a:spLocks noChangeArrowheads="1"/>
            </p:cNvSpPr>
            <p:nvPr/>
          </p:nvSpPr>
          <p:spPr bwMode="auto">
            <a:xfrm>
              <a:off x="-24" y="1903"/>
              <a:ext cx="1551" cy="29"/>
            </a:xfrm>
            <a:prstGeom prst="rect">
              <a:avLst/>
            </a:prstGeom>
            <a:solidFill>
              <a:srgbClr val="6086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1" name="Rectangle 73"/>
            <p:cNvSpPr>
              <a:spLocks noChangeArrowheads="1"/>
            </p:cNvSpPr>
            <p:nvPr/>
          </p:nvSpPr>
          <p:spPr bwMode="auto">
            <a:xfrm>
              <a:off x="-24" y="1932"/>
              <a:ext cx="1551" cy="29"/>
            </a:xfrm>
            <a:prstGeom prst="rect">
              <a:avLst/>
            </a:prstGeom>
            <a:solidFill>
              <a:srgbClr val="6187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2" name="Rectangle 74"/>
            <p:cNvSpPr>
              <a:spLocks noChangeArrowheads="1"/>
            </p:cNvSpPr>
            <p:nvPr/>
          </p:nvSpPr>
          <p:spPr bwMode="auto">
            <a:xfrm>
              <a:off x="-24" y="1961"/>
              <a:ext cx="1551" cy="29"/>
            </a:xfrm>
            <a:prstGeom prst="rect">
              <a:avLst/>
            </a:prstGeom>
            <a:solidFill>
              <a:srgbClr val="6289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3" name="Rectangle 75"/>
            <p:cNvSpPr>
              <a:spLocks noChangeArrowheads="1"/>
            </p:cNvSpPr>
            <p:nvPr/>
          </p:nvSpPr>
          <p:spPr bwMode="auto">
            <a:xfrm>
              <a:off x="-24" y="1990"/>
              <a:ext cx="1551" cy="28"/>
            </a:xfrm>
            <a:prstGeom prst="rect">
              <a:avLst/>
            </a:prstGeom>
            <a:solidFill>
              <a:srgbClr val="648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4" name="Rectangle 76"/>
            <p:cNvSpPr>
              <a:spLocks noChangeArrowheads="1"/>
            </p:cNvSpPr>
            <p:nvPr/>
          </p:nvSpPr>
          <p:spPr bwMode="auto">
            <a:xfrm>
              <a:off x="-24" y="2018"/>
              <a:ext cx="1551" cy="29"/>
            </a:xfrm>
            <a:prstGeom prst="rect">
              <a:avLst/>
            </a:prstGeom>
            <a:solidFill>
              <a:srgbClr val="658C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5" name="Rectangle 77"/>
            <p:cNvSpPr>
              <a:spLocks noChangeArrowheads="1"/>
            </p:cNvSpPr>
            <p:nvPr/>
          </p:nvSpPr>
          <p:spPr bwMode="auto">
            <a:xfrm>
              <a:off x="-24" y="2047"/>
              <a:ext cx="1551" cy="29"/>
            </a:xfrm>
            <a:prstGeom prst="rect">
              <a:avLst/>
            </a:prstGeom>
            <a:solidFill>
              <a:srgbClr val="668E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6" name="Rectangle 78"/>
            <p:cNvSpPr>
              <a:spLocks noChangeArrowheads="1"/>
            </p:cNvSpPr>
            <p:nvPr/>
          </p:nvSpPr>
          <p:spPr bwMode="auto">
            <a:xfrm>
              <a:off x="-24" y="2076"/>
              <a:ext cx="1551" cy="27"/>
            </a:xfrm>
            <a:prstGeom prst="rect">
              <a:avLst/>
            </a:prstGeom>
            <a:solidFill>
              <a:srgbClr val="688F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7" name="Rectangle 79"/>
            <p:cNvSpPr>
              <a:spLocks noChangeArrowheads="1"/>
            </p:cNvSpPr>
            <p:nvPr/>
          </p:nvSpPr>
          <p:spPr bwMode="auto">
            <a:xfrm>
              <a:off x="-24" y="2103"/>
              <a:ext cx="1551" cy="29"/>
            </a:xfrm>
            <a:prstGeom prst="rect">
              <a:avLst/>
            </a:prstGeom>
            <a:solidFill>
              <a:srgbClr val="6890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8" name="Rectangle 80"/>
            <p:cNvSpPr>
              <a:spLocks noChangeArrowheads="1"/>
            </p:cNvSpPr>
            <p:nvPr/>
          </p:nvSpPr>
          <p:spPr bwMode="auto">
            <a:xfrm>
              <a:off x="-24" y="2132"/>
              <a:ext cx="1551" cy="29"/>
            </a:xfrm>
            <a:prstGeom prst="rect">
              <a:avLst/>
            </a:prstGeom>
            <a:solidFill>
              <a:srgbClr val="6A92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59" name="Rectangle 81"/>
            <p:cNvSpPr>
              <a:spLocks noChangeArrowheads="1"/>
            </p:cNvSpPr>
            <p:nvPr/>
          </p:nvSpPr>
          <p:spPr bwMode="auto">
            <a:xfrm>
              <a:off x="-24" y="2161"/>
              <a:ext cx="1551" cy="28"/>
            </a:xfrm>
            <a:prstGeom prst="rect">
              <a:avLst/>
            </a:prstGeom>
            <a:solidFill>
              <a:srgbClr val="6B94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0" name="Rectangle 82"/>
            <p:cNvSpPr>
              <a:spLocks noChangeArrowheads="1"/>
            </p:cNvSpPr>
            <p:nvPr/>
          </p:nvSpPr>
          <p:spPr bwMode="auto">
            <a:xfrm>
              <a:off x="-24" y="2189"/>
              <a:ext cx="1551" cy="29"/>
            </a:xfrm>
            <a:prstGeom prst="rect">
              <a:avLst/>
            </a:prstGeom>
            <a:solidFill>
              <a:srgbClr val="6C95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1" name="Rectangle 83"/>
            <p:cNvSpPr>
              <a:spLocks noChangeArrowheads="1"/>
            </p:cNvSpPr>
            <p:nvPr/>
          </p:nvSpPr>
          <p:spPr bwMode="auto">
            <a:xfrm>
              <a:off x="-24" y="2218"/>
              <a:ext cx="1551" cy="29"/>
            </a:xfrm>
            <a:prstGeom prst="rect">
              <a:avLst/>
            </a:prstGeom>
            <a:solidFill>
              <a:srgbClr val="6D96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2" name="Rectangle 84"/>
            <p:cNvSpPr>
              <a:spLocks noChangeArrowheads="1"/>
            </p:cNvSpPr>
            <p:nvPr/>
          </p:nvSpPr>
          <p:spPr bwMode="auto">
            <a:xfrm>
              <a:off x="-24" y="2247"/>
              <a:ext cx="1551" cy="29"/>
            </a:xfrm>
            <a:prstGeom prst="rect">
              <a:avLst/>
            </a:prstGeom>
            <a:solidFill>
              <a:srgbClr val="6F9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3" name="Rectangle 85"/>
            <p:cNvSpPr>
              <a:spLocks noChangeArrowheads="1"/>
            </p:cNvSpPr>
            <p:nvPr/>
          </p:nvSpPr>
          <p:spPr bwMode="auto">
            <a:xfrm>
              <a:off x="-24" y="2276"/>
              <a:ext cx="1551" cy="27"/>
            </a:xfrm>
            <a:prstGeom prst="rect">
              <a:avLst/>
            </a:prstGeom>
            <a:solidFill>
              <a:srgbClr val="709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4" name="Rectangle 86"/>
            <p:cNvSpPr>
              <a:spLocks noChangeArrowheads="1"/>
            </p:cNvSpPr>
            <p:nvPr/>
          </p:nvSpPr>
          <p:spPr bwMode="auto">
            <a:xfrm>
              <a:off x="-24" y="2303"/>
              <a:ext cx="1551" cy="28"/>
            </a:xfrm>
            <a:prstGeom prst="rect">
              <a:avLst/>
            </a:prstGeom>
            <a:solidFill>
              <a:srgbClr val="719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5" name="Rectangle 87"/>
            <p:cNvSpPr>
              <a:spLocks noChangeArrowheads="1"/>
            </p:cNvSpPr>
            <p:nvPr/>
          </p:nvSpPr>
          <p:spPr bwMode="auto">
            <a:xfrm>
              <a:off x="-24" y="2331"/>
              <a:ext cx="1551" cy="29"/>
            </a:xfrm>
            <a:prstGeom prst="rect">
              <a:avLst/>
            </a:prstGeom>
            <a:solidFill>
              <a:srgbClr val="729C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6" name="Rectangle 88"/>
            <p:cNvSpPr>
              <a:spLocks noChangeArrowheads="1"/>
            </p:cNvSpPr>
            <p:nvPr/>
          </p:nvSpPr>
          <p:spPr bwMode="auto">
            <a:xfrm>
              <a:off x="-24" y="2360"/>
              <a:ext cx="1551" cy="29"/>
            </a:xfrm>
            <a:prstGeom prst="rect">
              <a:avLst/>
            </a:prstGeom>
            <a:solidFill>
              <a:srgbClr val="739D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7" name="Rectangle 89"/>
            <p:cNvSpPr>
              <a:spLocks noChangeArrowheads="1"/>
            </p:cNvSpPr>
            <p:nvPr/>
          </p:nvSpPr>
          <p:spPr bwMode="auto">
            <a:xfrm>
              <a:off x="-24" y="2389"/>
              <a:ext cx="1551" cy="29"/>
            </a:xfrm>
            <a:prstGeom prst="rect">
              <a:avLst/>
            </a:prstGeom>
            <a:solidFill>
              <a:srgbClr val="749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8" name="Rectangle 90"/>
            <p:cNvSpPr>
              <a:spLocks noChangeArrowheads="1"/>
            </p:cNvSpPr>
            <p:nvPr/>
          </p:nvSpPr>
          <p:spPr bwMode="auto">
            <a:xfrm>
              <a:off x="-24" y="2418"/>
              <a:ext cx="1551" cy="31"/>
            </a:xfrm>
            <a:prstGeom prst="rect">
              <a:avLst/>
            </a:prstGeom>
            <a:solidFill>
              <a:srgbClr val="75A0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69" name="Rectangle 91"/>
            <p:cNvSpPr>
              <a:spLocks noChangeArrowheads="1"/>
            </p:cNvSpPr>
            <p:nvPr/>
          </p:nvSpPr>
          <p:spPr bwMode="auto">
            <a:xfrm>
              <a:off x="-24" y="2449"/>
              <a:ext cx="1551" cy="29"/>
            </a:xfrm>
            <a:prstGeom prst="rect">
              <a:avLst/>
            </a:prstGeom>
            <a:solidFill>
              <a:srgbClr val="76A1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0" name="Rectangle 92"/>
            <p:cNvSpPr>
              <a:spLocks noChangeArrowheads="1"/>
            </p:cNvSpPr>
            <p:nvPr/>
          </p:nvSpPr>
          <p:spPr bwMode="auto">
            <a:xfrm>
              <a:off x="-24" y="2478"/>
              <a:ext cx="1551" cy="29"/>
            </a:xfrm>
            <a:prstGeom prst="rect">
              <a:avLst/>
            </a:prstGeom>
            <a:solidFill>
              <a:srgbClr val="77A2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1" name="Rectangle 93"/>
            <p:cNvSpPr>
              <a:spLocks noChangeArrowheads="1"/>
            </p:cNvSpPr>
            <p:nvPr/>
          </p:nvSpPr>
          <p:spPr bwMode="auto">
            <a:xfrm>
              <a:off x="-24" y="2507"/>
              <a:ext cx="1551" cy="26"/>
            </a:xfrm>
            <a:prstGeom prst="rect">
              <a:avLst/>
            </a:prstGeom>
            <a:solidFill>
              <a:srgbClr val="79A4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2" name="Rectangle 94"/>
            <p:cNvSpPr>
              <a:spLocks noChangeArrowheads="1"/>
            </p:cNvSpPr>
            <p:nvPr/>
          </p:nvSpPr>
          <p:spPr bwMode="auto">
            <a:xfrm>
              <a:off x="-24" y="2533"/>
              <a:ext cx="1551" cy="29"/>
            </a:xfrm>
            <a:prstGeom prst="rect">
              <a:avLst/>
            </a:prstGeom>
            <a:solidFill>
              <a:srgbClr val="79A5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3" name="Rectangle 95"/>
            <p:cNvSpPr>
              <a:spLocks noChangeArrowheads="1"/>
            </p:cNvSpPr>
            <p:nvPr/>
          </p:nvSpPr>
          <p:spPr bwMode="auto">
            <a:xfrm>
              <a:off x="-24" y="2562"/>
              <a:ext cx="1551" cy="29"/>
            </a:xfrm>
            <a:prstGeom prst="rect">
              <a:avLst/>
            </a:prstGeom>
            <a:solidFill>
              <a:srgbClr val="7AA6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4" name="Rectangle 96"/>
            <p:cNvSpPr>
              <a:spLocks noChangeArrowheads="1"/>
            </p:cNvSpPr>
            <p:nvPr/>
          </p:nvSpPr>
          <p:spPr bwMode="auto">
            <a:xfrm>
              <a:off x="-24" y="2591"/>
              <a:ext cx="1551" cy="29"/>
            </a:xfrm>
            <a:prstGeom prst="rect">
              <a:avLst/>
            </a:prstGeom>
            <a:solidFill>
              <a:srgbClr val="7BA8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5" name="Rectangle 97"/>
            <p:cNvSpPr>
              <a:spLocks noChangeArrowheads="1"/>
            </p:cNvSpPr>
            <p:nvPr/>
          </p:nvSpPr>
          <p:spPr bwMode="auto">
            <a:xfrm>
              <a:off x="-24" y="2620"/>
              <a:ext cx="1551" cy="29"/>
            </a:xfrm>
            <a:prstGeom prst="rect">
              <a:avLst/>
            </a:prstGeom>
            <a:solidFill>
              <a:srgbClr val="7CA8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6" name="Rectangle 98"/>
            <p:cNvSpPr>
              <a:spLocks noChangeArrowheads="1"/>
            </p:cNvSpPr>
            <p:nvPr/>
          </p:nvSpPr>
          <p:spPr bwMode="auto">
            <a:xfrm>
              <a:off x="-24" y="2649"/>
              <a:ext cx="1551" cy="29"/>
            </a:xfrm>
            <a:prstGeom prst="rect">
              <a:avLst/>
            </a:prstGeom>
            <a:solidFill>
              <a:srgbClr val="7DAA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7" name="Rectangle 99"/>
            <p:cNvSpPr>
              <a:spLocks noChangeArrowheads="1"/>
            </p:cNvSpPr>
            <p:nvPr/>
          </p:nvSpPr>
          <p:spPr bwMode="auto">
            <a:xfrm>
              <a:off x="-24" y="2678"/>
              <a:ext cx="1551" cy="28"/>
            </a:xfrm>
            <a:prstGeom prst="rect">
              <a:avLst/>
            </a:prstGeom>
            <a:solidFill>
              <a:srgbClr val="7EAB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8" name="Rectangle 100"/>
            <p:cNvSpPr>
              <a:spLocks noChangeArrowheads="1"/>
            </p:cNvSpPr>
            <p:nvPr/>
          </p:nvSpPr>
          <p:spPr bwMode="auto">
            <a:xfrm>
              <a:off x="-24" y="2706"/>
              <a:ext cx="1551" cy="29"/>
            </a:xfrm>
            <a:prstGeom prst="rect">
              <a:avLst/>
            </a:prstGeom>
            <a:solidFill>
              <a:srgbClr val="7FAC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79" name="Rectangle 101"/>
            <p:cNvSpPr>
              <a:spLocks noChangeArrowheads="1"/>
            </p:cNvSpPr>
            <p:nvPr/>
          </p:nvSpPr>
          <p:spPr bwMode="auto">
            <a:xfrm>
              <a:off x="-24" y="2735"/>
              <a:ext cx="1551" cy="27"/>
            </a:xfrm>
            <a:prstGeom prst="rect">
              <a:avLst/>
            </a:prstGeom>
            <a:solidFill>
              <a:srgbClr val="80AD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0" name="Rectangle 102"/>
            <p:cNvSpPr>
              <a:spLocks noChangeArrowheads="1"/>
            </p:cNvSpPr>
            <p:nvPr/>
          </p:nvSpPr>
          <p:spPr bwMode="auto">
            <a:xfrm>
              <a:off x="-24" y="2762"/>
              <a:ext cx="1551" cy="29"/>
            </a:xfrm>
            <a:prstGeom prst="rect">
              <a:avLst/>
            </a:prstGeom>
            <a:solidFill>
              <a:srgbClr val="81AE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1" name="Rectangle 103"/>
            <p:cNvSpPr>
              <a:spLocks noChangeArrowheads="1"/>
            </p:cNvSpPr>
            <p:nvPr/>
          </p:nvSpPr>
          <p:spPr bwMode="auto">
            <a:xfrm>
              <a:off x="-24" y="2791"/>
              <a:ext cx="1551" cy="29"/>
            </a:xfrm>
            <a:prstGeom prst="rect">
              <a:avLst/>
            </a:prstGeom>
            <a:solidFill>
              <a:srgbClr val="81AF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2" name="Rectangle 104"/>
            <p:cNvSpPr>
              <a:spLocks noChangeArrowheads="1"/>
            </p:cNvSpPr>
            <p:nvPr/>
          </p:nvSpPr>
          <p:spPr bwMode="auto">
            <a:xfrm>
              <a:off x="-24" y="2820"/>
              <a:ext cx="1551" cy="29"/>
            </a:xfrm>
            <a:prstGeom prst="rect">
              <a:avLst/>
            </a:prstGeom>
            <a:solidFill>
              <a:srgbClr val="82B0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3" name="Rectangle 105"/>
            <p:cNvSpPr>
              <a:spLocks noChangeArrowheads="1"/>
            </p:cNvSpPr>
            <p:nvPr/>
          </p:nvSpPr>
          <p:spPr bwMode="auto">
            <a:xfrm>
              <a:off x="-24" y="2849"/>
              <a:ext cx="1551" cy="28"/>
            </a:xfrm>
            <a:prstGeom prst="rect">
              <a:avLst/>
            </a:prstGeom>
            <a:solidFill>
              <a:srgbClr val="83B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4" name="Rectangle 106"/>
            <p:cNvSpPr>
              <a:spLocks noChangeArrowheads="1"/>
            </p:cNvSpPr>
            <p:nvPr/>
          </p:nvSpPr>
          <p:spPr bwMode="auto">
            <a:xfrm>
              <a:off x="-24" y="2877"/>
              <a:ext cx="1551" cy="29"/>
            </a:xfrm>
            <a:prstGeom prst="rect">
              <a:avLst/>
            </a:prstGeom>
            <a:solidFill>
              <a:srgbClr val="84B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5" name="Rectangle 107"/>
            <p:cNvSpPr>
              <a:spLocks noChangeArrowheads="1"/>
            </p:cNvSpPr>
            <p:nvPr/>
          </p:nvSpPr>
          <p:spPr bwMode="auto">
            <a:xfrm>
              <a:off x="-24" y="2906"/>
              <a:ext cx="1551" cy="31"/>
            </a:xfrm>
            <a:prstGeom prst="rect">
              <a:avLst/>
            </a:prstGeom>
            <a:solidFill>
              <a:srgbClr val="85B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6" name="Rectangle 108"/>
            <p:cNvSpPr>
              <a:spLocks noChangeArrowheads="1"/>
            </p:cNvSpPr>
            <p:nvPr/>
          </p:nvSpPr>
          <p:spPr bwMode="auto">
            <a:xfrm>
              <a:off x="-24" y="2937"/>
              <a:ext cx="1551" cy="25"/>
            </a:xfrm>
            <a:prstGeom prst="rect">
              <a:avLst/>
            </a:prstGeom>
            <a:solidFill>
              <a:srgbClr val="86B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7" name="Rectangle 109"/>
            <p:cNvSpPr>
              <a:spLocks noChangeArrowheads="1"/>
            </p:cNvSpPr>
            <p:nvPr/>
          </p:nvSpPr>
          <p:spPr bwMode="auto">
            <a:xfrm>
              <a:off x="-24" y="2962"/>
              <a:ext cx="1551" cy="31"/>
            </a:xfrm>
            <a:prstGeom prst="rect">
              <a:avLst/>
            </a:prstGeom>
            <a:solidFill>
              <a:srgbClr val="86B5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8" name="Rectangle 110"/>
            <p:cNvSpPr>
              <a:spLocks noChangeArrowheads="1"/>
            </p:cNvSpPr>
            <p:nvPr/>
          </p:nvSpPr>
          <p:spPr bwMode="auto">
            <a:xfrm>
              <a:off x="-24" y="2993"/>
              <a:ext cx="1551" cy="29"/>
            </a:xfrm>
            <a:prstGeom prst="rect">
              <a:avLst/>
            </a:prstGeom>
            <a:solidFill>
              <a:srgbClr val="87B6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89" name="Rectangle 111"/>
            <p:cNvSpPr>
              <a:spLocks noChangeArrowheads="1"/>
            </p:cNvSpPr>
            <p:nvPr/>
          </p:nvSpPr>
          <p:spPr bwMode="auto">
            <a:xfrm>
              <a:off x="-24" y="3022"/>
              <a:ext cx="1551" cy="28"/>
            </a:xfrm>
            <a:prstGeom prst="rect">
              <a:avLst/>
            </a:prstGeom>
            <a:solidFill>
              <a:srgbClr val="88B7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-24" y="3050"/>
              <a:ext cx="1551" cy="29"/>
            </a:xfrm>
            <a:prstGeom prst="rect">
              <a:avLst/>
            </a:prstGeom>
            <a:solidFill>
              <a:srgbClr val="88B7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-24" y="3079"/>
              <a:ext cx="1551" cy="29"/>
            </a:xfrm>
            <a:prstGeom prst="rect">
              <a:avLst/>
            </a:prstGeom>
            <a:solidFill>
              <a:srgbClr val="89B8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-24" y="3108"/>
              <a:ext cx="1551" cy="29"/>
            </a:xfrm>
            <a:prstGeom prst="rect">
              <a:avLst/>
            </a:prstGeom>
            <a:solidFill>
              <a:srgbClr val="8AB9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-24" y="3137"/>
              <a:ext cx="1551" cy="29"/>
            </a:xfrm>
            <a:prstGeom prst="rect">
              <a:avLst/>
            </a:prstGeom>
            <a:solidFill>
              <a:srgbClr val="8ABA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4" name="Rectangle 116"/>
            <p:cNvSpPr>
              <a:spLocks noChangeArrowheads="1"/>
            </p:cNvSpPr>
            <p:nvPr/>
          </p:nvSpPr>
          <p:spPr bwMode="auto">
            <a:xfrm>
              <a:off x="-24" y="3166"/>
              <a:ext cx="1551" cy="27"/>
            </a:xfrm>
            <a:prstGeom prst="rect">
              <a:avLst/>
            </a:prstGeom>
            <a:solidFill>
              <a:srgbClr val="8BBB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5" name="Rectangle 117"/>
            <p:cNvSpPr>
              <a:spLocks noChangeArrowheads="1"/>
            </p:cNvSpPr>
            <p:nvPr/>
          </p:nvSpPr>
          <p:spPr bwMode="auto">
            <a:xfrm>
              <a:off x="-24" y="3193"/>
              <a:ext cx="1551" cy="28"/>
            </a:xfrm>
            <a:prstGeom prst="rect">
              <a:avLst/>
            </a:prstGeom>
            <a:solidFill>
              <a:srgbClr val="8CBC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6" name="Rectangle 118"/>
            <p:cNvSpPr>
              <a:spLocks noChangeArrowheads="1"/>
            </p:cNvSpPr>
            <p:nvPr/>
          </p:nvSpPr>
          <p:spPr bwMode="auto">
            <a:xfrm>
              <a:off x="-24" y="3221"/>
              <a:ext cx="1551" cy="29"/>
            </a:xfrm>
            <a:prstGeom prst="rect">
              <a:avLst/>
            </a:prstGeom>
            <a:solidFill>
              <a:srgbClr val="8CBC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7" name="Rectangle 119"/>
            <p:cNvSpPr>
              <a:spLocks noChangeArrowheads="1"/>
            </p:cNvSpPr>
            <p:nvPr/>
          </p:nvSpPr>
          <p:spPr bwMode="auto">
            <a:xfrm>
              <a:off x="-24" y="3250"/>
              <a:ext cx="1551" cy="29"/>
            </a:xfrm>
            <a:prstGeom prst="rect">
              <a:avLst/>
            </a:prstGeom>
            <a:solidFill>
              <a:srgbClr val="8DBD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8" name="Rectangle 120"/>
            <p:cNvSpPr>
              <a:spLocks noChangeArrowheads="1"/>
            </p:cNvSpPr>
            <p:nvPr/>
          </p:nvSpPr>
          <p:spPr bwMode="auto">
            <a:xfrm>
              <a:off x="-24" y="3279"/>
              <a:ext cx="1551" cy="29"/>
            </a:xfrm>
            <a:prstGeom prst="rect">
              <a:avLst/>
            </a:prstGeom>
            <a:solidFill>
              <a:srgbClr val="8DBE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399" name="Rectangle 121"/>
            <p:cNvSpPr>
              <a:spLocks noChangeArrowheads="1"/>
            </p:cNvSpPr>
            <p:nvPr/>
          </p:nvSpPr>
          <p:spPr bwMode="auto">
            <a:xfrm>
              <a:off x="-24" y="3308"/>
              <a:ext cx="1551" cy="29"/>
            </a:xfrm>
            <a:prstGeom prst="rect">
              <a:avLst/>
            </a:prstGeom>
            <a:solidFill>
              <a:srgbClr val="8EBE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0" name="Rectangle 122"/>
            <p:cNvSpPr>
              <a:spLocks noChangeArrowheads="1"/>
            </p:cNvSpPr>
            <p:nvPr/>
          </p:nvSpPr>
          <p:spPr bwMode="auto">
            <a:xfrm>
              <a:off x="-24" y="3337"/>
              <a:ext cx="1551" cy="29"/>
            </a:xfrm>
            <a:prstGeom prst="rect">
              <a:avLst/>
            </a:prstGeom>
            <a:solidFill>
              <a:srgbClr val="8EBF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1" name="Rectangle 123"/>
            <p:cNvSpPr>
              <a:spLocks noChangeArrowheads="1"/>
            </p:cNvSpPr>
            <p:nvPr/>
          </p:nvSpPr>
          <p:spPr bwMode="auto">
            <a:xfrm>
              <a:off x="-24" y="3366"/>
              <a:ext cx="1551" cy="28"/>
            </a:xfrm>
            <a:prstGeom prst="rect">
              <a:avLst/>
            </a:prstGeom>
            <a:solidFill>
              <a:srgbClr val="8FBF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2" name="Rectangle 124"/>
            <p:cNvSpPr>
              <a:spLocks noChangeArrowheads="1"/>
            </p:cNvSpPr>
            <p:nvPr/>
          </p:nvSpPr>
          <p:spPr bwMode="auto">
            <a:xfrm>
              <a:off x="-24" y="3394"/>
              <a:ext cx="1551" cy="27"/>
            </a:xfrm>
            <a:prstGeom prst="rect">
              <a:avLst/>
            </a:prstGeom>
            <a:solidFill>
              <a:srgbClr val="8FC0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3" name="Rectangle 125"/>
            <p:cNvSpPr>
              <a:spLocks noChangeArrowheads="1"/>
            </p:cNvSpPr>
            <p:nvPr/>
          </p:nvSpPr>
          <p:spPr bwMode="auto">
            <a:xfrm>
              <a:off x="-24" y="3421"/>
              <a:ext cx="1551" cy="29"/>
            </a:xfrm>
            <a:prstGeom prst="rect">
              <a:avLst/>
            </a:prstGeom>
            <a:solidFill>
              <a:srgbClr val="90C1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4" name="Rectangle 126"/>
            <p:cNvSpPr>
              <a:spLocks noChangeArrowheads="1"/>
            </p:cNvSpPr>
            <p:nvPr/>
          </p:nvSpPr>
          <p:spPr bwMode="auto">
            <a:xfrm>
              <a:off x="-24" y="3450"/>
              <a:ext cx="1551" cy="29"/>
            </a:xfrm>
            <a:prstGeom prst="rect">
              <a:avLst/>
            </a:prstGeom>
            <a:solidFill>
              <a:srgbClr val="90C1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5" name="Rectangle 127"/>
            <p:cNvSpPr>
              <a:spLocks noChangeArrowheads="1"/>
            </p:cNvSpPr>
            <p:nvPr/>
          </p:nvSpPr>
          <p:spPr bwMode="auto">
            <a:xfrm>
              <a:off x="-24" y="3479"/>
              <a:ext cx="1551" cy="29"/>
            </a:xfrm>
            <a:prstGeom prst="rect">
              <a:avLst/>
            </a:prstGeom>
            <a:solidFill>
              <a:srgbClr val="91C2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6" name="Rectangle 128"/>
            <p:cNvSpPr>
              <a:spLocks noChangeArrowheads="1"/>
            </p:cNvSpPr>
            <p:nvPr/>
          </p:nvSpPr>
          <p:spPr bwMode="auto">
            <a:xfrm>
              <a:off x="-24" y="3508"/>
              <a:ext cx="1551" cy="31"/>
            </a:xfrm>
            <a:prstGeom prst="rect">
              <a:avLst/>
            </a:prstGeom>
            <a:solidFill>
              <a:srgbClr val="91C2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7" name="Rectangle 129"/>
            <p:cNvSpPr>
              <a:spLocks noChangeArrowheads="1"/>
            </p:cNvSpPr>
            <p:nvPr/>
          </p:nvSpPr>
          <p:spPr bwMode="auto">
            <a:xfrm>
              <a:off x="-24" y="3539"/>
              <a:ext cx="1551" cy="28"/>
            </a:xfrm>
            <a:prstGeom prst="rect">
              <a:avLst/>
            </a:prstGeom>
            <a:solidFill>
              <a:srgbClr val="91C3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8" name="Rectangle 130"/>
            <p:cNvSpPr>
              <a:spLocks noChangeArrowheads="1"/>
            </p:cNvSpPr>
            <p:nvPr/>
          </p:nvSpPr>
          <p:spPr bwMode="auto">
            <a:xfrm>
              <a:off x="-24" y="3567"/>
              <a:ext cx="1551" cy="29"/>
            </a:xfrm>
            <a:prstGeom prst="rect">
              <a:avLst/>
            </a:prstGeom>
            <a:solidFill>
              <a:srgbClr val="92C3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09" name="Rectangle 131"/>
            <p:cNvSpPr>
              <a:spLocks noChangeArrowheads="1"/>
            </p:cNvSpPr>
            <p:nvPr/>
          </p:nvSpPr>
          <p:spPr bwMode="auto">
            <a:xfrm>
              <a:off x="-24" y="3596"/>
              <a:ext cx="1551" cy="29"/>
            </a:xfrm>
            <a:prstGeom prst="rect">
              <a:avLst/>
            </a:prstGeom>
            <a:solidFill>
              <a:srgbClr val="92C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0" name="Rectangle 132"/>
            <p:cNvSpPr>
              <a:spLocks noChangeArrowheads="1"/>
            </p:cNvSpPr>
            <p:nvPr/>
          </p:nvSpPr>
          <p:spPr bwMode="auto">
            <a:xfrm>
              <a:off x="-24" y="3625"/>
              <a:ext cx="1551" cy="27"/>
            </a:xfrm>
            <a:prstGeom prst="rect">
              <a:avLst/>
            </a:prstGeom>
            <a:solidFill>
              <a:srgbClr val="93C4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1" name="Rectangle 133"/>
            <p:cNvSpPr>
              <a:spLocks noChangeArrowheads="1"/>
            </p:cNvSpPr>
            <p:nvPr/>
          </p:nvSpPr>
          <p:spPr bwMode="auto">
            <a:xfrm>
              <a:off x="-24" y="3652"/>
              <a:ext cx="1551" cy="29"/>
            </a:xfrm>
            <a:prstGeom prst="rect">
              <a:avLst/>
            </a:prstGeom>
            <a:solidFill>
              <a:srgbClr val="93C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2" name="Rectangle 134"/>
            <p:cNvSpPr>
              <a:spLocks noChangeArrowheads="1"/>
            </p:cNvSpPr>
            <p:nvPr/>
          </p:nvSpPr>
          <p:spPr bwMode="auto">
            <a:xfrm>
              <a:off x="-24" y="3681"/>
              <a:ext cx="1551" cy="29"/>
            </a:xfrm>
            <a:prstGeom prst="rect">
              <a:avLst/>
            </a:prstGeom>
            <a:solidFill>
              <a:srgbClr val="93C5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3" name="Rectangle 135"/>
            <p:cNvSpPr>
              <a:spLocks noChangeArrowheads="1"/>
            </p:cNvSpPr>
            <p:nvPr/>
          </p:nvSpPr>
          <p:spPr bwMode="auto">
            <a:xfrm>
              <a:off x="-24" y="3710"/>
              <a:ext cx="1551" cy="28"/>
            </a:xfrm>
            <a:prstGeom prst="rect">
              <a:avLst/>
            </a:prstGeom>
            <a:solidFill>
              <a:srgbClr val="94C5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4" name="Rectangle 136"/>
            <p:cNvSpPr>
              <a:spLocks noChangeArrowheads="1"/>
            </p:cNvSpPr>
            <p:nvPr/>
          </p:nvSpPr>
          <p:spPr bwMode="auto">
            <a:xfrm>
              <a:off x="-24" y="3738"/>
              <a:ext cx="1551" cy="29"/>
            </a:xfrm>
            <a:prstGeom prst="rect">
              <a:avLst/>
            </a:prstGeom>
            <a:solidFill>
              <a:srgbClr val="94C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5" name="Rectangle 137"/>
            <p:cNvSpPr>
              <a:spLocks noChangeArrowheads="1"/>
            </p:cNvSpPr>
            <p:nvPr/>
          </p:nvSpPr>
          <p:spPr bwMode="auto">
            <a:xfrm>
              <a:off x="-24" y="3767"/>
              <a:ext cx="1551" cy="29"/>
            </a:xfrm>
            <a:prstGeom prst="rect">
              <a:avLst/>
            </a:prstGeom>
            <a:solidFill>
              <a:srgbClr val="94C6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6" name="Rectangle 138"/>
            <p:cNvSpPr>
              <a:spLocks noChangeArrowheads="1"/>
            </p:cNvSpPr>
            <p:nvPr/>
          </p:nvSpPr>
          <p:spPr bwMode="auto">
            <a:xfrm>
              <a:off x="-24" y="3796"/>
              <a:ext cx="1551" cy="29"/>
            </a:xfrm>
            <a:prstGeom prst="rect">
              <a:avLst/>
            </a:prstGeom>
            <a:solidFill>
              <a:srgbClr val="95C7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7" name="Rectangle 139"/>
            <p:cNvSpPr>
              <a:spLocks noChangeArrowheads="1"/>
            </p:cNvSpPr>
            <p:nvPr/>
          </p:nvSpPr>
          <p:spPr bwMode="auto">
            <a:xfrm>
              <a:off x="-24" y="3825"/>
              <a:ext cx="1551" cy="27"/>
            </a:xfrm>
            <a:prstGeom prst="rect">
              <a:avLst/>
            </a:prstGeom>
            <a:solidFill>
              <a:srgbClr val="95C7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8" name="Rectangle 140"/>
            <p:cNvSpPr>
              <a:spLocks noChangeArrowheads="1"/>
            </p:cNvSpPr>
            <p:nvPr/>
          </p:nvSpPr>
          <p:spPr bwMode="auto">
            <a:xfrm>
              <a:off x="-24" y="3852"/>
              <a:ext cx="1551" cy="29"/>
            </a:xfrm>
            <a:prstGeom prst="rect">
              <a:avLst/>
            </a:prstGeom>
            <a:solidFill>
              <a:srgbClr val="95C7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19" name="Rectangle 141"/>
            <p:cNvSpPr>
              <a:spLocks noChangeArrowheads="1"/>
            </p:cNvSpPr>
            <p:nvPr/>
          </p:nvSpPr>
          <p:spPr bwMode="auto">
            <a:xfrm>
              <a:off x="-24" y="3881"/>
              <a:ext cx="1551" cy="28"/>
            </a:xfrm>
            <a:prstGeom prst="rect">
              <a:avLst/>
            </a:prstGeom>
            <a:solidFill>
              <a:srgbClr val="95C8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0" name="Rectangle 142"/>
            <p:cNvSpPr>
              <a:spLocks noChangeArrowheads="1"/>
            </p:cNvSpPr>
            <p:nvPr/>
          </p:nvSpPr>
          <p:spPr bwMode="auto">
            <a:xfrm>
              <a:off x="-24" y="3909"/>
              <a:ext cx="1551" cy="29"/>
            </a:xfrm>
            <a:prstGeom prst="rect">
              <a:avLst/>
            </a:prstGeom>
            <a:solidFill>
              <a:srgbClr val="96C8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1" name="Rectangle 143"/>
            <p:cNvSpPr>
              <a:spLocks noChangeArrowheads="1"/>
            </p:cNvSpPr>
            <p:nvPr/>
          </p:nvSpPr>
          <p:spPr bwMode="auto">
            <a:xfrm>
              <a:off x="-24" y="3938"/>
              <a:ext cx="1551" cy="29"/>
            </a:xfrm>
            <a:prstGeom prst="rect">
              <a:avLst/>
            </a:prstGeom>
            <a:solidFill>
              <a:srgbClr val="96C8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2" name="Rectangle 144"/>
            <p:cNvSpPr>
              <a:spLocks noChangeArrowheads="1"/>
            </p:cNvSpPr>
            <p:nvPr/>
          </p:nvSpPr>
          <p:spPr bwMode="auto">
            <a:xfrm>
              <a:off x="-24" y="3967"/>
              <a:ext cx="1551" cy="29"/>
            </a:xfrm>
            <a:prstGeom prst="rect">
              <a:avLst/>
            </a:prstGeom>
            <a:solidFill>
              <a:srgbClr val="96C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3" name="Rectangle 145"/>
            <p:cNvSpPr>
              <a:spLocks noChangeArrowheads="1"/>
            </p:cNvSpPr>
            <p:nvPr/>
          </p:nvSpPr>
          <p:spPr bwMode="auto">
            <a:xfrm>
              <a:off x="-24" y="3996"/>
              <a:ext cx="1551" cy="31"/>
            </a:xfrm>
            <a:prstGeom prst="rect">
              <a:avLst/>
            </a:prstGeom>
            <a:solidFill>
              <a:srgbClr val="96C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4" name="Rectangle 146"/>
            <p:cNvSpPr>
              <a:spLocks noChangeArrowheads="1"/>
            </p:cNvSpPr>
            <p:nvPr/>
          </p:nvSpPr>
          <p:spPr bwMode="auto">
            <a:xfrm>
              <a:off x="-24" y="4027"/>
              <a:ext cx="1551" cy="27"/>
            </a:xfrm>
            <a:prstGeom prst="rect">
              <a:avLst/>
            </a:prstGeom>
            <a:solidFill>
              <a:srgbClr val="97C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5" name="Rectangle 147"/>
            <p:cNvSpPr>
              <a:spLocks noChangeArrowheads="1"/>
            </p:cNvSpPr>
            <p:nvPr/>
          </p:nvSpPr>
          <p:spPr bwMode="auto">
            <a:xfrm>
              <a:off x="-24" y="4054"/>
              <a:ext cx="1551" cy="28"/>
            </a:xfrm>
            <a:prstGeom prst="rect">
              <a:avLst/>
            </a:prstGeom>
            <a:solidFill>
              <a:srgbClr val="97C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6" name="Rectangle 148"/>
            <p:cNvSpPr>
              <a:spLocks noChangeArrowheads="1"/>
            </p:cNvSpPr>
            <p:nvPr/>
          </p:nvSpPr>
          <p:spPr bwMode="auto">
            <a:xfrm>
              <a:off x="-24" y="4082"/>
              <a:ext cx="1551" cy="29"/>
            </a:xfrm>
            <a:prstGeom prst="rect">
              <a:avLst/>
            </a:prstGeom>
            <a:solidFill>
              <a:srgbClr val="97CA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7" name="Rectangle 149"/>
            <p:cNvSpPr>
              <a:spLocks noChangeArrowheads="1"/>
            </p:cNvSpPr>
            <p:nvPr/>
          </p:nvSpPr>
          <p:spPr bwMode="auto">
            <a:xfrm>
              <a:off x="-24" y="4111"/>
              <a:ext cx="1551" cy="29"/>
            </a:xfrm>
            <a:prstGeom prst="rect">
              <a:avLst/>
            </a:prstGeom>
            <a:solidFill>
              <a:srgbClr val="97CA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8" name="Rectangle 150"/>
            <p:cNvSpPr>
              <a:spLocks noChangeArrowheads="1"/>
            </p:cNvSpPr>
            <p:nvPr/>
          </p:nvSpPr>
          <p:spPr bwMode="auto">
            <a:xfrm>
              <a:off x="-24" y="4140"/>
              <a:ext cx="1551" cy="29"/>
            </a:xfrm>
            <a:prstGeom prst="rect">
              <a:avLst/>
            </a:prstGeom>
            <a:solidFill>
              <a:srgbClr val="97CA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29" name="Rectangle 151"/>
            <p:cNvSpPr>
              <a:spLocks noChangeArrowheads="1"/>
            </p:cNvSpPr>
            <p:nvPr/>
          </p:nvSpPr>
          <p:spPr bwMode="auto">
            <a:xfrm>
              <a:off x="-24" y="4169"/>
              <a:ext cx="1551" cy="29"/>
            </a:xfrm>
            <a:prstGeom prst="rect">
              <a:avLst/>
            </a:prstGeom>
            <a:solidFill>
              <a:srgbClr val="98CA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0" name="Rectangle 152"/>
            <p:cNvSpPr>
              <a:spLocks noChangeArrowheads="1"/>
            </p:cNvSpPr>
            <p:nvPr/>
          </p:nvSpPr>
          <p:spPr bwMode="auto">
            <a:xfrm>
              <a:off x="-24" y="4198"/>
              <a:ext cx="1551" cy="2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1" name="Rectangle 153"/>
            <p:cNvSpPr>
              <a:spLocks noChangeArrowheads="1"/>
            </p:cNvSpPr>
            <p:nvPr/>
          </p:nvSpPr>
          <p:spPr bwMode="auto">
            <a:xfrm>
              <a:off x="-24" y="4227"/>
              <a:ext cx="1551" cy="2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2" name="Rectangle 154"/>
            <p:cNvSpPr>
              <a:spLocks noChangeArrowheads="1"/>
            </p:cNvSpPr>
            <p:nvPr/>
          </p:nvSpPr>
          <p:spPr bwMode="auto">
            <a:xfrm>
              <a:off x="-24" y="4256"/>
              <a:ext cx="1551" cy="28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3" name="Rectangle 155"/>
            <p:cNvSpPr>
              <a:spLocks noChangeArrowheads="1"/>
            </p:cNvSpPr>
            <p:nvPr/>
          </p:nvSpPr>
          <p:spPr bwMode="auto">
            <a:xfrm>
              <a:off x="-24" y="4284"/>
              <a:ext cx="1551" cy="27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4" name="Rectangle 156"/>
            <p:cNvSpPr>
              <a:spLocks noChangeArrowheads="1"/>
            </p:cNvSpPr>
            <p:nvPr/>
          </p:nvSpPr>
          <p:spPr bwMode="auto">
            <a:xfrm>
              <a:off x="-24" y="4311"/>
              <a:ext cx="1551" cy="2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5" name="Rectangle 157"/>
            <p:cNvSpPr>
              <a:spLocks noChangeArrowheads="1"/>
            </p:cNvSpPr>
            <p:nvPr/>
          </p:nvSpPr>
          <p:spPr bwMode="auto">
            <a:xfrm>
              <a:off x="-24" y="4340"/>
              <a:ext cx="1551" cy="2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436" name="Rectangle 158"/>
            <p:cNvSpPr>
              <a:spLocks noChangeArrowheads="1"/>
            </p:cNvSpPr>
            <p:nvPr/>
          </p:nvSpPr>
          <p:spPr bwMode="auto">
            <a:xfrm>
              <a:off x="-24" y="4369"/>
              <a:ext cx="1551" cy="2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1273" name="Rectangle 160"/>
          <p:cNvSpPr>
            <a:spLocks noChangeArrowheads="1"/>
          </p:cNvSpPr>
          <p:nvPr/>
        </p:nvSpPr>
        <p:spPr bwMode="auto">
          <a:xfrm>
            <a:off x="7137400" y="4149725"/>
            <a:ext cx="17414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1274" name="Rectangle 161"/>
          <p:cNvSpPr>
            <a:spLocks noChangeArrowheads="1"/>
          </p:cNvSpPr>
          <p:nvPr/>
        </p:nvSpPr>
        <p:spPr bwMode="auto">
          <a:xfrm>
            <a:off x="7239000" y="3962400"/>
            <a:ext cx="1525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Dr. Edward Altman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5" name="Rectangle 163"/>
          <p:cNvSpPr>
            <a:spLocks noChangeArrowheads="1"/>
          </p:cNvSpPr>
          <p:nvPr/>
        </p:nvSpPr>
        <p:spPr bwMode="auto">
          <a:xfrm>
            <a:off x="6705600" y="4191000"/>
            <a:ext cx="2146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>
                <a:solidFill>
                  <a:srgbClr val="FFFFFF"/>
                </a:solidFill>
                <a:latin typeface="Times New Roman" pitchFamily="18" charset="0"/>
              </a:rPr>
              <a:t>NYU Stern School of Business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6" name="Line 164"/>
          <p:cNvSpPr>
            <a:spLocks noChangeShapeType="1"/>
          </p:cNvSpPr>
          <p:nvPr/>
        </p:nvSpPr>
        <p:spPr bwMode="auto">
          <a:xfrm flipH="1">
            <a:off x="6781800" y="3810000"/>
            <a:ext cx="1998663" cy="1588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Rectangle 165"/>
          <p:cNvSpPr>
            <a:spLocks noChangeArrowheads="1"/>
          </p:cNvSpPr>
          <p:nvPr/>
        </p:nvSpPr>
        <p:spPr bwMode="auto">
          <a:xfrm>
            <a:off x="2573338" y="1066800"/>
            <a:ext cx="61531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1278" name="Rectangle 166"/>
          <p:cNvSpPr>
            <a:spLocks noChangeArrowheads="1"/>
          </p:cNvSpPr>
          <p:nvPr/>
        </p:nvSpPr>
        <p:spPr bwMode="auto">
          <a:xfrm>
            <a:off x="2668588" y="2052638"/>
            <a:ext cx="49387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1279" name="Rectangle 169"/>
          <p:cNvSpPr>
            <a:spLocks noChangeArrowheads="1"/>
          </p:cNvSpPr>
          <p:nvPr/>
        </p:nvSpPr>
        <p:spPr bwMode="auto">
          <a:xfrm>
            <a:off x="2652713" y="1295400"/>
            <a:ext cx="6067425" cy="285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1280" name="Line 171"/>
          <p:cNvSpPr>
            <a:spLocks noChangeShapeType="1"/>
          </p:cNvSpPr>
          <p:nvPr/>
        </p:nvSpPr>
        <p:spPr bwMode="auto">
          <a:xfrm flipH="1">
            <a:off x="2667000" y="3810000"/>
            <a:ext cx="3838575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Rectangle 2"/>
          <p:cNvSpPr txBox="1">
            <a:spLocks noChangeArrowheads="1"/>
          </p:cNvSpPr>
          <p:nvPr/>
        </p:nvSpPr>
        <p:spPr>
          <a:xfrm>
            <a:off x="2590800" y="1295400"/>
            <a:ext cx="6096000" cy="2514600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Credit Markets: Is It a Bubble?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73" name="Text Box 173"/>
          <p:cNvSpPr txBox="1">
            <a:spLocks noChangeArrowheads="1"/>
          </p:cNvSpPr>
          <p:nvPr/>
        </p:nvSpPr>
        <p:spPr bwMode="auto">
          <a:xfrm>
            <a:off x="2667000" y="4648200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Keynote Speech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2015 International Conference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FEBS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Nantes, France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June 11, 2015</a:t>
            </a: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B68B51-1EB6-4337-AE5D-26569D5B4607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838200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Z-Score Component Definitions </a:t>
            </a:r>
            <a:b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and Weightings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229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Variable		       Definition	Weighting Factor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1 </a:t>
            </a:r>
            <a:r>
              <a:rPr lang="en-US" sz="2000"/>
              <a:t>		    	     Working Capital		1.2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2</a:t>
            </a:r>
            <a:r>
              <a:rPr lang="en-US" sz="2000"/>
              <a:t>			     Retained Earnings		1.4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3</a:t>
            </a:r>
            <a:r>
              <a:rPr lang="en-US" sz="2000"/>
              <a:t>			               EBIT			3.3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4</a:t>
            </a:r>
            <a:r>
              <a:rPr lang="en-US" sz="2000"/>
              <a:t>		                Market Value of Equity		0.6</a:t>
            </a:r>
          </a:p>
          <a:p>
            <a:pPr>
              <a:spcBef>
                <a:spcPct val="50000"/>
              </a:spcBef>
            </a:pPr>
            <a:r>
              <a:rPr lang="en-US" sz="2000"/>
              <a:t>		          Book Value of Total Liabilities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5</a:t>
            </a:r>
            <a:r>
              <a:rPr lang="en-US" sz="2000"/>
              <a:t>			                Sales			1.0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 Total Assets</a:t>
            </a:r>
            <a:endParaRPr lang="en-US" sz="2000" u="sng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581400" y="2286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3429000" y="32766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733800" y="4191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2819400" y="50292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657600" y="6019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8382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10668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12954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524000" y="3048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8382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10668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1524000" y="213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295400" y="213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66800" y="213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838200" y="213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12954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1524000" y="3962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1524000" y="4876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1295400" y="4876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1066800" y="4876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838200" y="4876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1524000" y="5791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1295400" y="5791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1066800" y="5791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838200" y="5791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5A256-6A30-4F8B-8DF9-19E4AA62BA85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ja-JP" altLang="en-US" sz="2400" b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Score Model for Manufacturers, </a:t>
            </a:r>
            <a:b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Non-Manufacturer Industrials; Developed and Emerging Market Credits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19200" y="1371600"/>
            <a:ext cx="7620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ja-JP" altLang="en-US" sz="24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= 6.56X</a:t>
            </a:r>
            <a:r>
              <a:rPr lang="en-US" altLang="ja-JP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+ 3.26X</a:t>
            </a:r>
            <a:r>
              <a:rPr lang="en-US" altLang="ja-JP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+ 6.72X</a:t>
            </a:r>
            <a:r>
              <a:rPr lang="en-US" altLang="ja-JP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+ 1.05X</a:t>
            </a:r>
            <a:r>
              <a:rPr lang="en-US" altLang="ja-JP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+3.25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  Current Assets - Current Liabilities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        Total Assets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             Retained Earnings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Total Assets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  Earnings Before Interest and Taxes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Total Assets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           Book Value of Equity		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Total Liabilities		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057400" y="2362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895600" y="3505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057400" y="4648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743200" y="5715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Average Z-Score by S&amp;P Bond Rating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79BE6-43FD-437B-A4E1-9E4C7F88B616}" type="slidenum">
              <a:rPr lang="en-US"/>
              <a:pPr/>
              <a:t>12</a:t>
            </a:fld>
            <a:endParaRPr lang="en-US"/>
          </a:p>
        </p:txBody>
      </p:sp>
      <p:sp>
        <p:nvSpPr>
          <p:cNvPr id="65539" name="TextBox 9"/>
          <p:cNvSpPr txBox="1">
            <a:spLocks noChangeArrowheads="1"/>
          </p:cNvSpPr>
          <p:nvPr/>
        </p:nvSpPr>
        <p:spPr bwMode="auto">
          <a:xfrm>
            <a:off x="533400" y="6248400"/>
            <a:ext cx="7772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Source: E. Altman and E. Hotchkiss (2006), 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Corporate Financial Distress and Bankruptcy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, John Wiley &amp; Sons, pp.247/248.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600200"/>
          <a:ext cx="7848600" cy="4038597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Rating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Average Z-Score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Standard Deviation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AAA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6.2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AA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BBB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BB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CCC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-0.2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Comparing Financial Strength of High-Yield Bond Issuers in 2007&amp; 2012/2014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847E3-5F05-4406-A67E-751964CF9D4C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89121"/>
              </p:ext>
            </p:extLst>
          </p:nvPr>
        </p:nvGraphicFramePr>
        <p:xfrm>
          <a:off x="609600" y="2819400"/>
          <a:ext cx="8077200" cy="3531405"/>
        </p:xfrm>
        <a:graphic>
          <a:graphicData uri="http://schemas.openxmlformats.org/drawingml/2006/table">
            <a:tbl>
              <a:tblPr/>
              <a:tblGrid>
                <a:gridCol w="1616075"/>
                <a:gridCol w="1127125"/>
                <a:gridCol w="487363"/>
                <a:gridCol w="1112837"/>
                <a:gridCol w="503238"/>
                <a:gridCol w="563562"/>
                <a:gridCol w="1050925"/>
                <a:gridCol w="244475"/>
                <a:gridCol w="1371600"/>
              </a:tblGrid>
              <a:tr h="51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Average Z-Score/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Median Z-Score/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Average Z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Median Z</a:t>
                      </a: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1.89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1.81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4.58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4.61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1.66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1.59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4.60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4.60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2.03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1.80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4.67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4.56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144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Difference in Means Test (2007 vs. 2012/2014)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Model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Average Difference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(2012/2014)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Standard Deviation (2007/2012/2014)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t-test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(2012/2014)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Significance Level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(2012/2014)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Significant at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.05?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(2012/2014)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Z-Score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-0.23/+0.14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1.29 / 1.15/1.78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-2.38/+1.30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0.88%/9.70%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Yes /No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</a:t>
                      </a: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+0.02/+0.09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2.50 / 2.07/2.65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+0.13/+0.56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44.68%/28.78%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No/No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45" name="TextBox 9"/>
          <p:cNvSpPr txBox="1">
            <a:spLocks noChangeArrowheads="1"/>
          </p:cNvSpPr>
          <p:nvPr/>
        </p:nvSpPr>
        <p:spPr bwMode="auto">
          <a:xfrm>
            <a:off x="533400" y="6396038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*Bond Rating Equivalent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Source: Authors</a:t>
            </a:r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calculations, data from Altman and Hotchkiss (2006) and S&amp;P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Capital IQ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0" y="1219200"/>
          <a:ext cx="3568700" cy="1452565"/>
        </p:xfrm>
        <a:graphic>
          <a:graphicData uri="http://schemas.openxmlformats.org/drawingml/2006/table">
            <a:tbl>
              <a:tblPr/>
              <a:tblGrid>
                <a:gridCol w="642938"/>
                <a:gridCol w="1463675"/>
                <a:gridCol w="1462087"/>
              </a:tblGrid>
              <a:tr h="290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Number of Firms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Z-Score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</a:t>
                      </a:r>
                      <a:r>
                        <a:rPr kumimoji="0" lang="ja-JP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277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383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404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488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558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760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Debt/EBITDA &amp;  Net Debt/EBITDA: U.S. High-Yield (HY) and Investment Grade (IG),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(Median Levels, 2004-2014*)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1682E44E-B0B9-4042-82D4-F1E988697CEA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304800" y="1371600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2484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S&amp;P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Capital IQ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Ratings Direct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NYU Salomon Center calculations.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*Bond Rating Equivalents (BRE) based on Aggregate S&amp;P Statistics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48200" y="1371600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Debt/Debt + Equity &amp; Debt/MV Equity : U.S. High-Yield (HY) and Investment Grade (IG),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(Median Levels, 2004-2014)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381000" y="1447800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2484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S&amp;P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Capital IQ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Ratings Direct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NYU Salomon Center calculations.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724400" y="1447800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EBITDA/Interest Expense : U.S. High-Yield (HY) and Investment Grade (IG),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(Median Levels, 2004-2014)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685800" y="14478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2484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S&amp;P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Capital IQ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Ratings Direct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NYU Salomon Center calculations.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Distribution of Credit Ratios for U.S. High-Yield Bonds</a:t>
            </a:r>
            <a:br>
              <a:rPr lang="en-US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(2007 vs. 2014)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95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62484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S&amp;P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Capital IQ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Ratings Direct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NYU Salomon Center calculations.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397000"/>
          <a:ext cx="7467600" cy="457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609600"/>
                <a:gridCol w="809625"/>
                <a:gridCol w="809625"/>
                <a:gridCol w="809625"/>
                <a:gridCol w="809625"/>
                <a:gridCol w="809625"/>
                <a:gridCol w="809625"/>
                <a:gridCol w="809625"/>
                <a:gridCol w="809625"/>
              </a:tblGrid>
              <a:tr h="427182">
                <a:tc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Debt/EBITDA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EBITDA/Interest Expense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764">
                <a:tc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182">
                <a:tc rowSpan="9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Decile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1.36x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0.87x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AA+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1.03x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0.91x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85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2.23x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1.75x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1.93x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1.59x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182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2.90x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2.40x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2.55x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2.05x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182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3.56x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3.07x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3.36x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2.57x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182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4.43x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3.84x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4.14x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3.24x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6345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5.05x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4.70x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5.23x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4.21x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182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5.94x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5.70x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6.64x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6.06x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176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7.08x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7.01x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9.84x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BBB+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9.07x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BBB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182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10.16x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9.38x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CCC-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17.86x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AA-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19.35x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37"/>
          <p:cNvSpPr txBox="1">
            <a:spLocks noChangeArrowheads="1"/>
          </p:cNvSpPr>
          <p:nvPr/>
        </p:nvSpPr>
        <p:spPr bwMode="auto">
          <a:xfrm>
            <a:off x="0" y="6019800"/>
            <a:ext cx="914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Bank of America Merrill Lynch</a:t>
            </a:r>
          </a:p>
        </p:txBody>
      </p:sp>
      <p:sp>
        <p:nvSpPr>
          <p:cNvPr id="48130" name="Text Box 123"/>
          <p:cNvSpPr txBox="1">
            <a:spLocks noChangeArrowheads="1"/>
          </p:cNvSpPr>
          <p:nvPr/>
        </p:nvSpPr>
        <p:spPr bwMode="auto">
          <a:xfrm>
            <a:off x="304800" y="6858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2005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(4/30)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New Issuance: U.S. </a:t>
            </a:r>
            <a:r>
              <a:rPr lang="en-US" sz="2400" b="1" kern="0" dirty="0" smtClean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High-Yield </a:t>
            </a:r>
            <a:r>
              <a:rPr lang="en-US" sz="2400" b="1" kern="0" dirty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Bond Market </a:t>
            </a:r>
            <a:r>
              <a:rPr lang="en-US" sz="1400" b="1" kern="0" dirty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($ millions)</a:t>
            </a:r>
          </a:p>
        </p:txBody>
      </p:sp>
      <p:graphicFrame>
        <p:nvGraphicFramePr>
          <p:cNvPr id="6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50302"/>
              </p:ext>
            </p:extLst>
          </p:nvPr>
        </p:nvGraphicFramePr>
        <p:xfrm>
          <a:off x="914400" y="914400"/>
          <a:ext cx="7315199" cy="5791192"/>
        </p:xfrm>
        <a:graphic>
          <a:graphicData uri="http://schemas.openxmlformats.org/drawingml/2006/table">
            <a:tbl>
              <a:tblPr/>
              <a:tblGrid>
                <a:gridCol w="1230219"/>
                <a:gridCol w="956837"/>
                <a:gridCol w="1366910"/>
                <a:gridCol w="1139091"/>
                <a:gridCol w="793343"/>
                <a:gridCol w="1143000"/>
                <a:gridCol w="685799"/>
              </a:tblGrid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Ratings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Annual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CCC 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(CCC % H.Y.)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83,373.6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19,415.0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47,132.5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16,235.9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(19.5%)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590.2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126,130.1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36,761.2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64,943.8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22,966.8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(18.2%)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1,458.2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131,008.9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23,713.2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54,490.1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49,288.1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(37.6%)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3,517.5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44,243.3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12,393.0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22,151.9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7,243.8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(16.4%)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2,454.6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133,078.3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40,757.8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81,587.1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10,113.4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(7.6%)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227,505.5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54,859.0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133,389.7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36,086.8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(15.9%)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3,170.0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189,319.2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54,175.0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96,559.4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35,023.0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(18.5%)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3,521.8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280,450.3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71,852.1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153,611.1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48,690.2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(17.4%)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6,297.0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 (1Q)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73,492.3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31,953.1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29,534.2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11,480.0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(15.6%)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525.0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(2Q)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62,135.0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24,380.0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23,665.0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13,790.0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(22.2%)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(3Q)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73,770.8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22,964.2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32,610.0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18,196.6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(24.7%)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(4Q)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60,936.8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24,050.0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22,686.8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14,175.0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(23.3%)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2013 Totals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270,334.8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103,347.3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108,495.9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57,641.6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(21.3%)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850.0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2014 (1Q)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51,634.7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17,585.0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25,792.2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7,842.5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(15.2%)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(2Q)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74,629.6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23,893.7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30,852.3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19,363.6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(25.9%)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520.0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(3Q)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59,777.3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25,537.3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22,550.0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10,875.0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(18.2%)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815.0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(4Q)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52,721.1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21,975.0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28,906.1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1,840.0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(3.5%)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2014 Totals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238,762.7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88,991.0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108,100.6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39,921.1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(16.7%)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1,750.0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2015 (1Q)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74,234.5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21,809.2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44,335.3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8,090.0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(10.9%)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(4/01-4/30)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21,262.1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2,750.0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15,565.0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2,947.1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(13.9%)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8311" name="Straight Connector 8"/>
          <p:cNvCxnSpPr>
            <a:cxnSpLocks noChangeShapeType="1"/>
          </p:cNvCxnSpPr>
          <p:nvPr/>
        </p:nvCxnSpPr>
        <p:spPr bwMode="auto">
          <a:xfrm>
            <a:off x="3048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831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62463-5895-4123-B11D-2BC4F3D6789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203A1-AE7C-4C79-9211-4CED3FF6F594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 Issuance: European High-Yield Bond Market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Face Values (US$)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575" name="Group 16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8565965"/>
              </p:ext>
            </p:extLst>
          </p:nvPr>
        </p:nvGraphicFramePr>
        <p:xfrm>
          <a:off x="609600" y="838200"/>
          <a:ext cx="8153403" cy="5867392"/>
        </p:xfrm>
        <a:graphic>
          <a:graphicData uri="http://schemas.openxmlformats.org/drawingml/2006/table">
            <a:tbl>
              <a:tblPr/>
              <a:tblGrid>
                <a:gridCol w="1096255"/>
                <a:gridCol w="732547"/>
                <a:gridCol w="838198"/>
                <a:gridCol w="827314"/>
                <a:gridCol w="822191"/>
                <a:gridCol w="941297"/>
                <a:gridCol w="566057"/>
                <a:gridCol w="890708"/>
                <a:gridCol w="685159"/>
                <a:gridCol w="753677"/>
              </a:tblGrid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Ratings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Annual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CCC 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(CCC % HY)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NR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USD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GBP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20,900.2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1,463.3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13,296.0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4,961.6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(23.7%)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1,179.3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5,023.7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13,882.2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1,668.3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31,736.0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5,696.2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18,136.1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7,197.8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(22.7%)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705.9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11,592.8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19,919.9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223.3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19,176.2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6,097.8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10,806.0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1,351.5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(7.0%)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920.9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5,835.5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10,172.2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3,168.5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7,306.9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1,250.0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2,266.3.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3,790.6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(51.9%)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7,306.9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37,300.3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12,856.3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18,120.5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4,771.3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(12.8%)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1,552.2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11,180.0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25,622.0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498.3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58,903.9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19,314.3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33,338.3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2,945.7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(5.0%)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3,305.6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13,945.0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43,245.2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1,403.3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57,151.0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22,842.1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28,385.2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4,745.2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(8.3%)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1,178.6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15,670.0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31,523.1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8,842.4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65,516.1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27,001.7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29,013.0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7,186.7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(11.0%)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2,314.6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28,198.0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32,270.4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2,929.3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 (1Q)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27,954.5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6,783.8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15,008.4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5,160.6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1,001.7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10,050.0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12,380.7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4,837.4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(2Q)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30,335.3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6,860.2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19,295.1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3,724.1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455.9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9,913.0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14,149.9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6,074.0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(3Q)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16,558.4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3,375.3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9,609.6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2,721.8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851.7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5,310.0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8,644.0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2,604.4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(4Q)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16,655.9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2,588.0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10,657.6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2,366.4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1,043.9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5,210.0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9,086.5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2,359.4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 Totals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91,504.1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19,607.3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54,435.2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13,972.9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(15.3%)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3,353.2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30,483.0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44,125.6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15,875.3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 (1Q)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27,169.2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12,565.7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11,685.2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1,230.0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(4.5%)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1,688.3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7,315.0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16,352.8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3,501.4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(2Q)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65,671.4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13,730.1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45,808.3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4,111.1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(6.2%)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2,021.9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23,150.0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36,009.0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6,096.7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(3Q)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15,980.5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3,586.3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10,593.2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1,241.3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(7.8%)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559.7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2,750.0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8,216.2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4,744.6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(4Q)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10,646.9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3,893.7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4,288.8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654.5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(6.1%)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1,810.0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6,305.0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4,341.9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2014 Totals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119,468.0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33,775.8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72,375.4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7,236.9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(5.1%)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6,080.0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39,520.0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64,919.9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14,342.7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2015 (1Q)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27,875.2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12,727.6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10,054.6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938.7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(3.4%)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4,154.3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9,625.0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15,088.7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2,622.0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(4/01-4/30)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10,799.0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3,784.9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5,802.2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624.1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(5.8%)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587.8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4,300.0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5,735.1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297.2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59" name="Text Box 137"/>
          <p:cNvSpPr txBox="1">
            <a:spLocks noChangeArrowheads="1"/>
          </p:cNvSpPr>
          <p:nvPr/>
        </p:nvSpPr>
        <p:spPr bwMode="auto">
          <a:xfrm>
            <a:off x="0" y="63246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BoAML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60" name="Text Box 123"/>
          <p:cNvSpPr txBox="1">
            <a:spLocks noChangeArrowheads="1"/>
          </p:cNvSpPr>
          <p:nvPr/>
        </p:nvSpPr>
        <p:spPr bwMode="auto">
          <a:xfrm>
            <a:off x="533400" y="7620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2005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(4/30)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It a Bubble?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65396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Or, Just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Oportunistic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Debt Financing?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Focus on Default Rates in Credit Markets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Length of Benign Credit Cycles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Coincidence with Recessions: U.S. &amp; European Scenarios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Comparative Health of High-Yield Firms (2007 vs. 2012/2014)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High-Yield and CCC New Issuance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LBO Statistics and Trends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Liquidity Concerns (Markets &amp; Dealers)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Potential Downgrades Far Exceed Upgrades (S&amp;P) as of Beginning of 2015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Large Increase in the Distress Ratio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Possible Timing of the Bubble Burst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37"/>
          <p:cNvSpPr txBox="1">
            <a:spLocks noChangeArrowheads="1"/>
          </p:cNvSpPr>
          <p:nvPr/>
        </p:nvSpPr>
        <p:spPr bwMode="auto">
          <a:xfrm>
            <a:off x="914400" y="6400800"/>
            <a:ext cx="533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Bank of America Merrill Lynch</a:t>
            </a:r>
          </a:p>
        </p:txBody>
      </p:sp>
      <p:sp>
        <p:nvSpPr>
          <p:cNvPr id="48130" name="Text Box 123"/>
          <p:cNvSpPr txBox="1">
            <a:spLocks noChangeArrowheads="1"/>
          </p:cNvSpPr>
          <p:nvPr/>
        </p:nvSpPr>
        <p:spPr bwMode="auto">
          <a:xfrm>
            <a:off x="533400" y="9144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2005 –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2015 (1Q)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b="1" kern="0" dirty="0" smtClean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U.S. &amp; European High-Yield Bond Market: New Issuance ($ millions)</a:t>
            </a:r>
            <a:endParaRPr lang="en-US" sz="2600" b="1" kern="0" dirty="0">
              <a:latin typeface="Times New Roman" pitchFamily="18" charset="0"/>
              <a:ea typeface="Arial" pitchFamily="49" charset="0"/>
              <a:cs typeface="Times New Roman" pitchFamily="18" charset="0"/>
            </a:endParaRPr>
          </a:p>
        </p:txBody>
      </p:sp>
      <p:cxnSp>
        <p:nvCxnSpPr>
          <p:cNvPr id="48311" name="Straight Connector 8"/>
          <p:cNvCxnSpPr>
            <a:cxnSpLocks noChangeShapeType="1"/>
          </p:cNvCxnSpPr>
          <p:nvPr/>
        </p:nvCxnSpPr>
        <p:spPr bwMode="auto">
          <a:xfrm>
            <a:off x="533400" y="9144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73502786"/>
              </p:ext>
            </p:extLst>
          </p:nvPr>
        </p:nvGraphicFramePr>
        <p:xfrm>
          <a:off x="457200" y="14478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37"/>
          <p:cNvSpPr txBox="1">
            <a:spLocks noChangeArrowheads="1"/>
          </p:cNvSpPr>
          <p:nvPr/>
        </p:nvSpPr>
        <p:spPr bwMode="auto">
          <a:xfrm>
            <a:off x="914400" y="6400800"/>
            <a:ext cx="533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Bank of America Merrill Lynch</a:t>
            </a:r>
          </a:p>
        </p:txBody>
      </p:sp>
      <p:sp>
        <p:nvSpPr>
          <p:cNvPr id="48130" name="Text Box 123"/>
          <p:cNvSpPr txBox="1">
            <a:spLocks noChangeArrowheads="1"/>
          </p:cNvSpPr>
          <p:nvPr/>
        </p:nvSpPr>
        <p:spPr bwMode="auto">
          <a:xfrm>
            <a:off x="533400" y="91440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2005 –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2015 (1Q)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b="1" kern="0" dirty="0" smtClean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U.S. &amp; European High-Yield Bond Market:</a:t>
            </a:r>
          </a:p>
          <a:p>
            <a:pPr algn="ctr">
              <a:defRPr/>
            </a:pPr>
            <a:r>
              <a:rPr lang="en-US" sz="2600" b="1" kern="0" dirty="0" smtClean="0">
                <a:latin typeface="Times New Roman" pitchFamily="18" charset="0"/>
                <a:ea typeface="Arial" pitchFamily="49" charset="0"/>
                <a:cs typeface="Times New Roman" pitchFamily="18" charset="0"/>
              </a:rPr>
              <a:t>CCC Rated New Issuance (%)</a:t>
            </a:r>
            <a:endParaRPr lang="en-US" sz="2600" b="1" kern="0" dirty="0">
              <a:latin typeface="Times New Roman" pitchFamily="18" charset="0"/>
              <a:ea typeface="Arial" pitchFamily="49" charset="0"/>
              <a:cs typeface="Times New Roman" pitchFamily="18" charset="0"/>
            </a:endParaRPr>
          </a:p>
        </p:txBody>
      </p:sp>
      <p:cxnSp>
        <p:nvCxnSpPr>
          <p:cNvPr id="48311" name="Straight Connector 8"/>
          <p:cNvCxnSpPr>
            <a:cxnSpLocks noChangeShapeType="1"/>
          </p:cNvCxnSpPr>
          <p:nvPr/>
        </p:nvCxnSpPr>
        <p:spPr bwMode="auto">
          <a:xfrm>
            <a:off x="533400" y="9144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53358545"/>
              </p:ext>
            </p:extLst>
          </p:nvPr>
        </p:nvGraphicFramePr>
        <p:xfrm>
          <a:off x="533400" y="1447800"/>
          <a:ext cx="8153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46482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n/a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381000" y="304800"/>
            <a:ext cx="829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New Issues Rated B- or Below, Based on the Dollar Amount of Issuance</a:t>
            </a:r>
          </a:p>
        </p:txBody>
      </p:sp>
      <p:sp>
        <p:nvSpPr>
          <p:cNvPr id="11981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 Black" pitchFamily="34" charset="0"/>
              </a:rPr>
              <a:t>(1993 – </a:t>
            </a:r>
            <a:r>
              <a:rPr lang="en-US" sz="1600" dirty="0" smtClean="0">
                <a:latin typeface="Arial Black" pitchFamily="34" charset="0"/>
              </a:rPr>
              <a:t>2015 (1Q))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19811" name="Text Box 7"/>
          <p:cNvSpPr txBox="1">
            <a:spLocks noChangeArrowheads="1"/>
          </p:cNvSpPr>
          <p:nvPr/>
        </p:nvSpPr>
        <p:spPr bwMode="auto">
          <a:xfrm>
            <a:off x="609600" y="64008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S&amp;P Capital IQ LCD</a:t>
            </a:r>
          </a:p>
        </p:txBody>
      </p:sp>
      <p:sp>
        <p:nvSpPr>
          <p:cNvPr id="119812" name="Line 14"/>
          <p:cNvSpPr>
            <a:spLocks noChangeShapeType="1"/>
          </p:cNvSpPr>
          <p:nvPr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DCA88-3A7D-4E62-9744-CFAB52065222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772400" cy="46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188E5-AC39-42EE-B604-946595BCAB24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368300" y="1117600"/>
            <a:ext cx="8305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Times New Roman" pitchFamily="18" charset="0"/>
              </a:rPr>
              <a:t>All Rated Corporate Bonds*</a:t>
            </a:r>
          </a:p>
          <a:p>
            <a:r>
              <a:rPr lang="en-US" sz="1600" b="1" dirty="0">
                <a:latin typeface="Times New Roman" pitchFamily="18" charset="0"/>
              </a:rPr>
              <a:t>1971-</a:t>
            </a:r>
            <a:r>
              <a:rPr lang="en-US" sz="1600" b="1" dirty="0" smtClean="0">
                <a:latin typeface="Times New Roman" pitchFamily="18" charset="0"/>
              </a:rPr>
              <a:t>2014 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Mortality Rates by Original Rating</a:t>
            </a:r>
          </a:p>
        </p:txBody>
      </p:sp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641350" y="5867400"/>
            <a:ext cx="7861300" cy="142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*Rated by S&amp;P at Issuance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				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2,847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					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 Standard &amp; Poor's (New York) and Author's Compilation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	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304800" y="11430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TextBox 13"/>
          <p:cNvSpPr txBox="1">
            <a:spLocks noChangeArrowheads="1"/>
          </p:cNvSpPr>
          <p:nvPr/>
        </p:nvSpPr>
        <p:spPr bwMode="auto">
          <a:xfrm>
            <a:off x="552450" y="1641475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Years After Issuance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33600"/>
            <a:ext cx="8610600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5638800"/>
            <a:ext cx="685800" cy="2286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A1CA4-8AA2-4B23-BFEF-4EFC9D95847B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95400" y="62484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*Loans Only</a:t>
            </a:r>
          </a:p>
          <a:p>
            <a:pPr eaLnBrk="0" hangingPunct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Standard &amp; Poor’s LCD &amp; Credit Suisse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5257800" y="20574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04800" y="190500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            </a:t>
            </a:r>
          </a:p>
        </p:txBody>
      </p:sp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2819400" y="4800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400" b="1">
              <a:latin typeface="Calibri" pitchFamily="34" charset="0"/>
            </a:endParaRPr>
          </a:p>
          <a:p>
            <a:pPr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914400" y="228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CCC New Bond Issuance by Purpose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01" name="Line 11"/>
          <p:cNvSpPr>
            <a:spLocks noChangeShapeType="1"/>
          </p:cNvSpPr>
          <p:nvPr/>
        </p:nvSpPr>
        <p:spPr bwMode="auto">
          <a:xfrm>
            <a:off x="762000" y="8382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914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2015 (1Q)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99183"/>
              </p:ext>
            </p:extLst>
          </p:nvPr>
        </p:nvGraphicFramePr>
        <p:xfrm>
          <a:off x="1295400" y="1447800"/>
          <a:ext cx="6477000" cy="4615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072"/>
                <a:gridCol w="2080964"/>
                <a:gridCol w="2080964"/>
              </a:tblGrid>
              <a:tr h="576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Europe  </a:t>
                      </a:r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Refinancing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42.66%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M&amp;A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41.25%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LBO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15.26%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Recap/Dividends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0.83%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Corporate Purpose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0.00%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Financing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0.00%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B0CA2-2BE2-457E-AA45-C4B59CF9B03F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533400" y="228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Maturity Profile of Leveraged Debt – As of 12/31/14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6324600"/>
            <a:ext cx="3505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 i="1">
                <a:latin typeface="Times New Roman" pitchFamily="18" charset="0"/>
                <a:cs typeface="Times New Roman" pitchFamily="18" charset="0"/>
              </a:rPr>
              <a:t>Source: S&amp;P Capital IQ LCD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457200" y="990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457200" y="1397000"/>
          <a:ext cx="80772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A1CA4-8AA2-4B23-BFEF-4EFC9D95847B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6324600"/>
            <a:ext cx="281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Source: S&amp;P Capital IQ LCD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5257800" y="20574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04800" y="190500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            </a:t>
            </a:r>
          </a:p>
        </p:txBody>
      </p:sp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2819400" y="4800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400" b="1">
              <a:latin typeface="Calibri" pitchFamily="34" charset="0"/>
            </a:endParaRPr>
          </a:p>
          <a:p>
            <a:pPr eaLnBrk="0" hangingPunct="0"/>
            <a:endParaRPr lang="en-US" sz="1400">
              <a:latin typeface="Calibri" pitchFamily="34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85800" y="914400"/>
            <a:ext cx="78486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Purchase Price Multiple excluding Fees for LBO Transactions</a:t>
            </a:r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914400" y="304800"/>
            <a:ext cx="731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Purchase Price Multiples</a:t>
            </a:r>
          </a:p>
        </p:txBody>
      </p:sp>
      <p:sp>
        <p:nvSpPr>
          <p:cNvPr id="110601" name="Line 11"/>
          <p:cNvSpPr>
            <a:spLocks noChangeShapeType="1"/>
          </p:cNvSpPr>
          <p:nvPr/>
        </p:nvSpPr>
        <p:spPr bwMode="auto">
          <a:xfrm>
            <a:off x="762000" y="8382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0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32540"/>
              </p:ext>
            </p:extLst>
          </p:nvPr>
        </p:nvGraphicFramePr>
        <p:xfrm>
          <a:off x="152400" y="1295400"/>
          <a:ext cx="8516937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" name="Chart" r:id="rId4" imgW="8343900" imgH="5019765" progId="MSGraph.Chart.8">
                  <p:embed followColorScheme="full"/>
                </p:oleObj>
              </mc:Choice>
              <mc:Fallback>
                <p:oleObj name="Chart" r:id="rId4" imgW="8343900" imgH="5019765" progId="MSGraph.Chart.8">
                  <p:embed followColorScheme="full"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516937" cy="4965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3" name="Text Box 16"/>
          <p:cNvSpPr txBox="1">
            <a:spLocks noChangeArrowheads="1"/>
          </p:cNvSpPr>
          <p:nvPr/>
        </p:nvSpPr>
        <p:spPr bwMode="auto">
          <a:xfrm>
            <a:off x="5486400" y="4953000"/>
            <a:ext cx="53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1" dirty="0">
                <a:latin typeface="Calibri" pitchFamily="34" charset="0"/>
              </a:rPr>
              <a:t>N/A</a:t>
            </a:r>
            <a:endParaRPr lang="en-US" sz="1100" b="1" dirty="0">
              <a:latin typeface="Calibri" pitchFamily="34" charset="0"/>
            </a:endParaRPr>
          </a:p>
        </p:txBody>
      </p:sp>
      <p:sp>
        <p:nvSpPr>
          <p:cNvPr id="110604" name="TextBox 15"/>
          <p:cNvSpPr txBox="1">
            <a:spLocks noChangeArrowheads="1"/>
          </p:cNvSpPr>
          <p:nvPr/>
        </p:nvSpPr>
        <p:spPr bwMode="auto">
          <a:xfrm>
            <a:off x="228600" y="5410200"/>
            <a:ext cx="609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(# obs.)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B0CA2-2BE2-457E-AA45-C4B59CF9B03F}" type="slidenum">
              <a:rPr lang="en-US"/>
              <a:pPr/>
              <a:t>27</a:t>
            </a:fld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533400" y="228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Average Total Debt Leverage Ratio for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LBO’</a:t>
            </a:r>
            <a:r>
              <a:rPr lang="en-US" altLang="ja-JP" sz="2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Europe and US with EBITDA of €/$50M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More 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6324600"/>
            <a:ext cx="3505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 i="1">
                <a:latin typeface="Times New Roman" pitchFamily="18" charset="0"/>
                <a:cs typeface="Times New Roman" pitchFamily="18" charset="0"/>
              </a:rPr>
              <a:t>Source: S&amp;P Capital IQ LCD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457200" y="990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89053"/>
              </p:ext>
            </p:extLst>
          </p:nvPr>
        </p:nvGraphicFramePr>
        <p:xfrm>
          <a:off x="457200" y="1143000"/>
          <a:ext cx="8305800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Chart" r:id="rId3" imgW="8820285" imgH="5391240" progId="MSGraph.Chart.8">
                  <p:embed followColorScheme="full"/>
                </p:oleObj>
              </mc:Choice>
              <mc:Fallback>
                <p:oleObj name="Chart" r:id="rId3" imgW="8820285" imgH="5391240" progId="MSGraph.Chart.8">
                  <p:embed followColorScheme="full"/>
                  <p:pic>
                    <p:nvPicPr>
                      <p:cNvPr id="0" name="Object 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305800" cy="495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LBO Statistics &amp; Ratios: 2007 vs. 2014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57899"/>
              </p:ext>
            </p:extLst>
          </p:nvPr>
        </p:nvGraphicFramePr>
        <p:xfrm>
          <a:off x="533400" y="1905000"/>
          <a:ext cx="8153400" cy="3561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5200"/>
                <a:gridCol w="1371600"/>
                <a:gridCol w="1371600"/>
                <a:gridCol w="19050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 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 of Change</a:t>
                      </a:r>
                      <a:endParaRPr lang="en-US" dirty="0"/>
                    </a:p>
                  </a:txBody>
                  <a:tcPr anchor="b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M&amp;</a:t>
                      </a:r>
                      <a:r>
                        <a:rPr lang="en-US" baseline="0" dirty="0" smtClean="0"/>
                        <a:t>A/LBO as a % of Total Issuance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 Multiple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9.1-9.9x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9.2-9.4x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Debt to EBITDA @ Inception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EBITDA to Cash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Equity Contribution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7715250" y="2743200"/>
            <a:ext cx="152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715250" y="3314700"/>
            <a:ext cx="152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715250" y="3924300"/>
            <a:ext cx="152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7715250" y="5067300"/>
            <a:ext cx="152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 flipH="1">
            <a:off x="7715250" y="4457700"/>
            <a:ext cx="152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3505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Guggenheim Investments and 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&amp;P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 Capital IQ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Share of Large LBOs with Leverage More than 7x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:\Users\Centra\Pictures\BK\Bubble-chart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2004 – 2Q 2014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dirty="0">
              <a:latin typeface="+mn-lt"/>
              <a:ea typeface="ＭＳ Ｐゴシック" pitchFamily="34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8534400" cy="275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Straight Bonds Only Excluding Defaulted Issues From Par Value Outstanding, (</a:t>
            </a:r>
            <a:r>
              <a:rPr lang="en-US" sz="1300" i="1" dirty="0">
                <a:latin typeface="Times New Roman" pitchFamily="18" charset="0"/>
                <a:cs typeface="Times New Roman" pitchFamily="18" charset="0"/>
              </a:rPr>
              <a:t>US$ millions),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1971 –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2015 (5/29))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81000" y="228600"/>
            <a:ext cx="829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H.Y. Bond Default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Rates</a:t>
            </a:r>
          </a:p>
        </p:txBody>
      </p:sp>
      <p:cxnSp>
        <p:nvCxnSpPr>
          <p:cNvPr id="25604" name="Straight Connector 18"/>
          <p:cNvCxnSpPr>
            <a:cxnSpLocks noChangeShapeType="1"/>
          </p:cNvCxnSpPr>
          <p:nvPr/>
        </p:nvCxnSpPr>
        <p:spPr bwMode="auto">
          <a:xfrm>
            <a:off x="533400" y="7620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5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3C315-B69B-4205-9527-15EC38717D72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" y="1219208"/>
          <a:ext cx="3505200" cy="525778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729940"/>
                <a:gridCol w="1021916"/>
                <a:gridCol w="875928"/>
                <a:gridCol w="877416"/>
              </a:tblGrid>
              <a:tr h="39804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Outstanding</a:t>
                      </a:r>
                      <a:r>
                        <a:rPr lang="en-US" sz="900" baseline="30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($)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</a:p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Defaults  ($)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 Rates (%)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818">
                <a:tc>
                  <a:txBody>
                    <a:bodyPr/>
                    <a:lstStyle/>
                    <a:p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1,496,814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31,589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2.110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1,392,212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14,539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1.044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1,212,362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19,647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1.621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1,354,649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17,963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1.326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1,221,569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13,809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1.130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1,152,952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123,878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10.744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1,091,000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50,763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4.653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1,075,400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5,473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0.509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993,600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7,559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0.761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1,073,000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36,209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3.375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933,100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11,657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1.249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825,000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38,451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4.661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757,000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96,855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12.795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649,000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63,609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9.801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597,200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30,295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5.073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567,400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23,532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4.147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465,500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7,464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1.603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335,400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1.252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271,000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3,336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1.231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240,000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4,551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1.896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235,000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3,418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1.454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206,907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2,287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1.105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163,000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5,545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3.402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183,600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18,862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10.273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181,000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18,354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10.140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189,258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8,110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4.285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noFill/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148,187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3,944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2.662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758" name="Text Box 17"/>
          <p:cNvSpPr txBox="1">
            <a:spLocks noChangeArrowheads="1"/>
          </p:cNvSpPr>
          <p:nvPr/>
        </p:nvSpPr>
        <p:spPr bwMode="auto">
          <a:xfrm>
            <a:off x="381000" y="6553200"/>
            <a:ext cx="40386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900"/>
              </a:lnSpc>
              <a:spcBef>
                <a:spcPts val="100"/>
              </a:spcBef>
            </a:pPr>
            <a:r>
              <a:rPr lang="en-US" sz="900" baseline="300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 Weighted by par value of amount outstanding for each year.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0" y="1219200"/>
          <a:ext cx="3511551" cy="3165034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731573"/>
                <a:gridCol w="1024202"/>
                <a:gridCol w="877888"/>
                <a:gridCol w="877888"/>
              </a:tblGrid>
              <a:tr h="36589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Outstanding* ($)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</a:p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Defaults  ($)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</a:t>
                      </a:r>
                    </a:p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Rates (%)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129,557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7,486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5.778</a:t>
                      </a:r>
                      <a:endParaRPr lang="en-US" sz="90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90.243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3,156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3.497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58,088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992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1.708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40,939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0.840</a:t>
                      </a: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27,492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1.095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18,109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577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3.186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1981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17,115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0.158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14,935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10,356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0.193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8,946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1.330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8,157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4.671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7,735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0.388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7,471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2.731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1974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10,894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1.129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7,824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0.626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6,928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2.786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6,602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1.242</a:t>
                      </a:r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4819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99916"/>
              </p:ext>
            </p:extLst>
          </p:nvPr>
        </p:nvGraphicFramePr>
        <p:xfrm>
          <a:off x="4572000" y="4343400"/>
          <a:ext cx="3511550" cy="2273301"/>
        </p:xfrm>
        <a:graphic>
          <a:graphicData uri="http://schemas.openxmlformats.org/drawingml/2006/table">
            <a:tbl>
              <a:tblPr/>
              <a:tblGrid>
                <a:gridCol w="1169988"/>
                <a:gridCol w="1171575"/>
                <a:gridCol w="1169987"/>
              </a:tblGrid>
              <a:tr h="365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Deviation 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5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Arithmetic Average Default Rate 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3.117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3.097</a:t>
                      </a:r>
                    </a:p>
                  </a:txBody>
                  <a:tcPr marL="777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3.340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3.273</a:t>
                      </a:r>
                    </a:p>
                  </a:txBody>
                  <a:tcPr marL="777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3.843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3.416</a:t>
                      </a:r>
                    </a:p>
                  </a:txBody>
                  <a:tcPr marL="7772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5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Weighted Average Default Rate (%)*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3.491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3.496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3.513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5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Median Annual Default Rate 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1.664</a:t>
                      </a:r>
                    </a:p>
                  </a:txBody>
                  <a:tcPr marL="7315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900" name="Table 22"/>
          <p:cNvSpPr>
            <a:spLocks noGrp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21457"/>
              </p:ext>
            </p:extLst>
          </p:nvPr>
        </p:nvGraphicFramePr>
        <p:xfrm>
          <a:off x="457200" y="1676400"/>
          <a:ext cx="3505200" cy="212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7820"/>
                <a:gridCol w="917064"/>
                <a:gridCol w="875158"/>
                <a:gridCol w="875158"/>
              </a:tblGrid>
              <a:tr h="212725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(5/29)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1,540,308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20,593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0" marB="0"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5913" name="Text Box 15"/>
          <p:cNvSpPr txBox="1">
            <a:spLocks noChangeArrowheads="1"/>
          </p:cNvSpPr>
          <p:nvPr/>
        </p:nvSpPr>
        <p:spPr bwMode="auto">
          <a:xfrm rot="10800000" flipV="1">
            <a:off x="4343400" y="6626225"/>
            <a:ext cx="4191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"/>
              </a:spcBef>
            </a:pPr>
            <a:r>
              <a:rPr lang="en-US" sz="900">
                <a:solidFill>
                  <a:srgbClr val="000000"/>
                </a:solidFill>
                <a:cs typeface="Times New Roman" pitchFamily="18" charset="0"/>
              </a:rPr>
              <a:t>Source: Author</a:t>
            </a:r>
            <a:r>
              <a:rPr lang="ja-JP" altLang="en-US" sz="90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altLang="ja-JP" sz="900">
                <a:solidFill>
                  <a:srgbClr val="000000"/>
                </a:solidFill>
                <a:cs typeface="Times New Roman" pitchFamily="18" charset="0"/>
              </a:rPr>
              <a:t>s compilation and Citigroup/Credit Suisse estimates</a:t>
            </a:r>
            <a:endParaRPr lang="en-US" sz="9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5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Lenders Leave the Lite On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N-FS747_COVLIT_G_201411251347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1219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2003 – 2Q 2014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543800" cy="6617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Quarterly Default Rate and Four-Quarter Moving Average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1989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(5/29)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6918" name="Group 6"/>
          <p:cNvGraphicFramePr>
            <a:graphicFrameLocks noGrp="1"/>
          </p:cNvGraphicFramePr>
          <p:nvPr/>
        </p:nvGraphicFramePr>
        <p:xfrm>
          <a:off x="619125" y="603250"/>
          <a:ext cx="600075" cy="244475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839" marB="4583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1295400" y="6248400"/>
            <a:ext cx="3048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Source: Author</a:t>
            </a:r>
            <a:r>
              <a:rPr lang="ja-JP" altLang="en-US" sz="1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1000">
                <a:latin typeface="Times New Roman" pitchFamily="18" charset="0"/>
                <a:cs typeface="Times New Roman" pitchFamily="18" charset="0"/>
              </a:rPr>
              <a:t>s Compilations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Default Rates on High-Yield Bonds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4" name="Straight Connector 2"/>
          <p:cNvCxnSpPr>
            <a:cxnSpLocks noChangeShapeType="1"/>
          </p:cNvCxnSpPr>
          <p:nvPr/>
        </p:nvCxnSpPr>
        <p:spPr bwMode="auto">
          <a:xfrm>
            <a:off x="685800" y="8382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C83AE-BFB3-4E89-B2C1-9B2CD65E3171}" type="slidenum">
              <a:rPr lang="en-US"/>
              <a:pPr/>
              <a:t>4</a:t>
            </a:fld>
            <a:endParaRPr lang="en-US"/>
          </a:p>
        </p:txBody>
      </p:sp>
      <p:sp>
        <p:nvSpPr>
          <p:cNvPr id="27656" name="Control 5"/>
          <p:cNvSpPr>
            <a:spLocks noRot="1" noChangeArrowheads="1" noChangeShapeType="1" noTextEdit="1"/>
          </p:cNvSpPr>
          <p:nvPr/>
        </p:nvSpPr>
        <p:spPr bwMode="auto">
          <a:xfrm>
            <a:off x="685800" y="685800"/>
            <a:ext cx="7620000" cy="3609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Picture 13"/>
          <p:cNvSpPr>
            <a:spLocks noChangeAspect="1" noChangeArrowheads="1"/>
          </p:cNvSpPr>
          <p:nvPr/>
        </p:nvSpPr>
        <p:spPr bwMode="auto">
          <a:xfrm>
            <a:off x="914400" y="1752600"/>
            <a:ext cx="72485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400925" cy="464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918" name="Group 6"/>
          <p:cNvGraphicFramePr>
            <a:graphicFrameLocks noGrp="1"/>
          </p:cNvGraphicFramePr>
          <p:nvPr/>
        </p:nvGraphicFramePr>
        <p:xfrm>
          <a:off x="619125" y="603250"/>
          <a:ext cx="600075" cy="244475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839" marB="4583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699" name="Text Box 15"/>
          <p:cNvSpPr txBox="1">
            <a:spLocks noChangeArrowheads="1"/>
          </p:cNvSpPr>
          <p:nvPr/>
        </p:nvSpPr>
        <p:spPr bwMode="auto">
          <a:xfrm>
            <a:off x="533400" y="6248400"/>
            <a:ext cx="3048000" cy="4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900"/>
              </a:lnSpc>
              <a:spcBef>
                <a:spcPct val="5000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Note: 1Q15 is LTM</a:t>
            </a:r>
          </a:p>
          <a:p>
            <a:pPr>
              <a:lnSpc>
                <a:spcPts val="900"/>
              </a:lnSpc>
              <a:spcBef>
                <a:spcPct val="50000"/>
              </a:spcBef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 Credit Suisse</a:t>
            </a: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Annual European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High-Yield Default Rates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1" name="Straight Connector 2"/>
          <p:cNvCxnSpPr>
            <a:cxnSpLocks noChangeShapeType="1"/>
          </p:cNvCxnSpPr>
          <p:nvPr/>
        </p:nvCxnSpPr>
        <p:spPr bwMode="auto">
          <a:xfrm>
            <a:off x="685800" y="83820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E4F2C-F2FE-4DB6-A94C-A9414215BC33}" type="slidenum">
              <a:rPr lang="en-US"/>
              <a:pPr/>
              <a:t>5</a:t>
            </a:fld>
            <a:endParaRPr lang="en-US"/>
          </a:p>
        </p:txBody>
      </p:sp>
      <p:sp>
        <p:nvSpPr>
          <p:cNvPr id="29703" name="Control 5"/>
          <p:cNvSpPr>
            <a:spLocks noRot="1" noChangeArrowheads="1" noChangeShapeType="1" noTextEdit="1"/>
          </p:cNvSpPr>
          <p:nvPr/>
        </p:nvSpPr>
        <p:spPr bwMode="auto">
          <a:xfrm>
            <a:off x="685800" y="685800"/>
            <a:ext cx="7620000" cy="3609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Picture 13"/>
          <p:cNvSpPr>
            <a:spLocks noChangeAspect="1" noChangeArrowheads="1"/>
          </p:cNvSpPr>
          <p:nvPr/>
        </p:nvSpPr>
        <p:spPr bwMode="auto">
          <a:xfrm>
            <a:off x="914400" y="1752600"/>
            <a:ext cx="72485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970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9791"/>
              </p:ext>
            </p:extLst>
          </p:nvPr>
        </p:nvGraphicFramePr>
        <p:xfrm>
          <a:off x="520700" y="1206500"/>
          <a:ext cx="7953375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Worksheet" r:id="rId5" imgW="7943985" imgH="4838610" progId="Excel.Sheet.8">
                  <p:embed/>
                </p:oleObj>
              </mc:Choice>
              <mc:Fallback>
                <p:oleObj name="Worksheet" r:id="rId5" imgW="7943985" imgH="4838610" progId="Excel.Sheet.8">
                  <p:embed/>
                  <p:pic>
                    <p:nvPicPr>
                      <p:cNvPr id="0" name="Object 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206500"/>
                        <a:ext cx="7953375" cy="484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0" y="1600200"/>
            <a:ext cx="838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latin typeface="+mn-lt"/>
                <a:cs typeface="Times New Roman" pitchFamily="18" charset="0"/>
              </a:rPr>
              <a:t>33.91%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505994" y="1523206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1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EF4A83-4B46-409D-85D3-11F785504DB9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lIns="92075" tIns="46038" rIns="92075" bIns="46038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Default Rates and Recession Periods in the U.S.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5995988"/>
            <a:ext cx="70866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" hangingPunct="0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Periods of Recession: 11/73 - 3/75, 1/80 - 7/80, 7/81 - 11/82, 7/90 - 3/91, 4/01 – 12/01, 12/07 - 6/09</a:t>
            </a:r>
          </a:p>
          <a:p>
            <a:pPr eaLnBrk="0" fontAlgn="b" hangingPunct="0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*All rates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annual, except 1Q 2015 which is the LTM.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 eaLnBrk="0" fontAlgn="b" hangingPunct="0"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Source: E. Altman (NYU Salomon Center) &amp; National Bureau of Economic Research</a:t>
            </a:r>
            <a:endParaRPr lang="en-US" sz="1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371600"/>
            <a:ext cx="7772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High-Yield Bond Market (1972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(1Q))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33400" y="1371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6866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009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1143000"/>
          </a:xfrm>
        </p:spPr>
        <p:txBody>
          <a:bodyPr lIns="92075" tIns="46038" rIns="92075" bIns="46038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Filings for Chapter 11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838200" y="914400"/>
            <a:ext cx="7696200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Number of Filings and Pre-petition Liabilities of Filing Companies</a:t>
            </a:r>
          </a:p>
          <a:p>
            <a:pPr lvl="1" algn="ctr" eaLnBrk="0" hangingPunct="0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1989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2015 (5/29)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" y="6172200"/>
            <a:ext cx="4343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Note:    Minimum $100 million in liabilities</a:t>
            </a:r>
            <a:br>
              <a:rPr lang="en-US" sz="1000">
                <a:latin typeface="Times New Roman" pitchFamily="18" charset="0"/>
                <a:cs typeface="Times New Roman" pitchFamily="18" charset="0"/>
              </a:rPr>
            </a:br>
            <a:r>
              <a:rPr lang="en-US" sz="1000">
                <a:latin typeface="Times New Roman" pitchFamily="18" charset="0"/>
                <a:cs typeface="Times New Roman" pitchFamily="18" charset="0"/>
              </a:rPr>
              <a:t>Source: NYU Salomon Center Bankruptcy Filings Database</a:t>
            </a:r>
            <a:endParaRPr lang="en-US" sz="1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Line 15"/>
          <p:cNvSpPr>
            <a:spLocks noChangeShapeType="1"/>
          </p:cNvSpPr>
          <p:nvPr/>
        </p:nvSpPr>
        <p:spPr bwMode="auto">
          <a:xfrm>
            <a:off x="838200" y="914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6096000" y="60960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Mean 1989-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2014: 74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filings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Median 1989-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2014: 54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filings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3849-D5DA-4A0D-A5E2-BAC1E9D674D4}" type="slidenum"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46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640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cs typeface="Times New Roman" pitchFamily="18" charset="0"/>
              </a:rPr>
              <a:t>June 01, 2007 – </a:t>
            </a:r>
            <a:r>
              <a:rPr lang="en-US" sz="1400" b="1" dirty="0" smtClean="0">
                <a:cs typeface="Times New Roman" pitchFamily="18" charset="0"/>
              </a:rPr>
              <a:t>May 29, 2015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1000" y="6400800"/>
            <a:ext cx="6248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Sources: Citigroup Yieldbook Index Data and Bank of America Merrill Lynch.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EABE8-775E-4AC5-AF5E-2EA8726BC633}" type="slidenum">
              <a:rPr lang="en-US"/>
              <a:pPr/>
              <a:t>8</a:t>
            </a:fld>
            <a:endParaRPr lang="en-US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YTM &amp; Option-Adjusted Spreads Between High Yield Markets &amp; U.S. Treasury Notes</a:t>
            </a:r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5" name="TextBox 34"/>
          <p:cNvSpPr txBox="1">
            <a:spLocks noChangeArrowheads="1"/>
          </p:cNvSpPr>
          <p:nvPr/>
        </p:nvSpPr>
        <p:spPr bwMode="auto">
          <a:xfrm>
            <a:off x="6248400" y="43434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5/29/15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(YTMS =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455bp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OAS =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458bp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Isosceles Triangle 22"/>
          <p:cNvSpPr/>
          <p:nvPr/>
        </p:nvSpPr>
        <p:spPr>
          <a:xfrm flipH="1" flipV="1">
            <a:off x="8534400" y="4419600"/>
            <a:ext cx="152400" cy="76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914400" y="5334000"/>
            <a:ext cx="152400" cy="61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441" name="TextBox 32"/>
          <p:cNvSpPr txBox="1">
            <a:spLocks noChangeArrowheads="1"/>
          </p:cNvSpPr>
          <p:nvPr/>
        </p:nvSpPr>
        <p:spPr bwMode="auto">
          <a:xfrm>
            <a:off x="1066800" y="5105400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6/12/07 (YTMS = 260bp, OAS = 249bp)</a:t>
            </a:r>
          </a:p>
        </p:txBody>
      </p:sp>
      <p:sp>
        <p:nvSpPr>
          <p:cNvPr id="18439" name="TextBox 35"/>
          <p:cNvSpPr txBox="1">
            <a:spLocks noChangeArrowheads="1"/>
          </p:cNvSpPr>
          <p:nvPr/>
        </p:nvSpPr>
        <p:spPr bwMode="auto">
          <a:xfrm>
            <a:off x="2057400" y="44196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YTMS =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538bp,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OAS =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543bp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10800000">
            <a:off x="2362200" y="1828800"/>
            <a:ext cx="152400" cy="76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2514600" y="1752600"/>
            <a:ext cx="281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12/16/08 (YTMS = 2,046bp, OAS = 2,144bp)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Comparative Health of High-Yield Firms (2007 vs. 2012/2014)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2241</Words>
  <Application>Microsoft Office PowerPoint</Application>
  <PresentationFormat>On-screen Show (4:3)</PresentationFormat>
  <Paragraphs>1003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ＭＳ Ｐゴシック</vt:lpstr>
      <vt:lpstr>ＭＳ Ｐゴシック</vt:lpstr>
      <vt:lpstr>Arial</vt:lpstr>
      <vt:lpstr>Arial Black</vt:lpstr>
      <vt:lpstr>Calibri</vt:lpstr>
      <vt:lpstr>Times New Roman</vt:lpstr>
      <vt:lpstr>Office Theme</vt:lpstr>
      <vt:lpstr>Worksheet</vt:lpstr>
      <vt:lpstr>Chart</vt:lpstr>
      <vt:lpstr>PowerPoint Presentation</vt:lpstr>
      <vt:lpstr>Is It a Bubble?</vt:lpstr>
      <vt:lpstr>PowerPoint Presentation</vt:lpstr>
      <vt:lpstr>PowerPoint Presentation</vt:lpstr>
      <vt:lpstr>PowerPoint Presentation</vt:lpstr>
      <vt:lpstr>Historical Default Rates and Recession Periods in the U.S.</vt:lpstr>
      <vt:lpstr>Filings for Chapter 11</vt:lpstr>
      <vt:lpstr>PowerPoint Presentation</vt:lpstr>
      <vt:lpstr>PowerPoint Presentation</vt:lpstr>
      <vt:lpstr>Z-Score Component Definitions  and Weightings</vt:lpstr>
      <vt:lpstr>Z” Score Model for Manufacturers,  Non-Manufacturer Industrials; Developed and Emerging Market Credits</vt:lpstr>
      <vt:lpstr>Average Z-Score by S&amp;P Bond Rating</vt:lpstr>
      <vt:lpstr>Comparing Financial Strength of High-Yield Bond Issuers in 2007&amp; 2012/2014</vt:lpstr>
      <vt:lpstr>Debt/EBITDA &amp;  Net Debt/EBITDA: U.S. High-Yield (HY) and Investment Grade (IG), (Median Levels, 2004-2014*)</vt:lpstr>
      <vt:lpstr>Debt/Debt + Equity &amp; Debt/MV Equity : U.S. High-Yield (HY) and Investment Grade (IG), (Median Levels, 2004-2014)</vt:lpstr>
      <vt:lpstr>EBITDA/Interest Expense : U.S. High-Yield (HY) and Investment Grade (IG), (Median Levels, 2004-2014)</vt:lpstr>
      <vt:lpstr>Distribution of Credit Ratios for U.S. High-Yield Bonds  (2007 vs. 2014)</vt:lpstr>
      <vt:lpstr>PowerPoint Presentation</vt:lpstr>
      <vt:lpstr>New Issuance: European High-Yield Bond Market Face Values (US$)</vt:lpstr>
      <vt:lpstr>PowerPoint Presentation</vt:lpstr>
      <vt:lpstr>PowerPoint Presentation</vt:lpstr>
      <vt:lpstr>PowerPoint Presentation</vt:lpstr>
      <vt:lpstr>Mortality Rates by Original Rating</vt:lpstr>
      <vt:lpstr>PowerPoint Presentation</vt:lpstr>
      <vt:lpstr>PowerPoint Presentation</vt:lpstr>
      <vt:lpstr>PowerPoint Presentation</vt:lpstr>
      <vt:lpstr>PowerPoint Presentation</vt:lpstr>
      <vt:lpstr>LBO Statistics &amp; Ratios: 2007 vs. 2014 </vt:lpstr>
      <vt:lpstr>Share of Large LBOs with Leverage More than 7x</vt:lpstr>
      <vt:lpstr>Lenders Leave the Lite On</vt:lpstr>
    </vt:vector>
  </TitlesOfParts>
  <Company>NYU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GALARIOTIS Emilios</cp:lastModifiedBy>
  <cp:revision>88</cp:revision>
  <dcterms:created xsi:type="dcterms:W3CDTF">2014-09-10T17:25:21Z</dcterms:created>
  <dcterms:modified xsi:type="dcterms:W3CDTF">2015-06-03T17:40:40Z</dcterms:modified>
</cp:coreProperties>
</file>